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4938" r:id="rId2"/>
    <p:sldId id="4942" r:id="rId3"/>
    <p:sldId id="4939" r:id="rId4"/>
    <p:sldId id="4813" r:id="rId5"/>
    <p:sldId id="4960" r:id="rId6"/>
    <p:sldId id="4961" r:id="rId7"/>
    <p:sldId id="4962" r:id="rId8"/>
    <p:sldId id="4905" r:id="rId9"/>
    <p:sldId id="4963" r:id="rId10"/>
    <p:sldId id="4965" r:id="rId11"/>
    <p:sldId id="4967" r:id="rId12"/>
    <p:sldId id="4968" r:id="rId13"/>
    <p:sldId id="4970" r:id="rId14"/>
    <p:sldId id="4971" r:id="rId15"/>
    <p:sldId id="4972" r:id="rId16"/>
    <p:sldId id="4977" r:id="rId17"/>
    <p:sldId id="4973" r:id="rId18"/>
    <p:sldId id="4974" r:id="rId19"/>
    <p:sldId id="4976" r:id="rId20"/>
    <p:sldId id="4959" r:id="rId21"/>
  </p:sldIdLst>
  <p:sldSz cx="12192000" cy="6858000"/>
  <p:notesSz cx="7102475" cy="1023302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16" autoAdjust="0"/>
    <p:restoredTop sz="95220" autoAdjust="0"/>
  </p:normalViewPr>
  <p:slideViewPr>
    <p:cSldViewPr snapToGrid="0">
      <p:cViewPr varScale="1">
        <p:scale>
          <a:sx n="84" d="100"/>
          <a:sy n="84" d="100"/>
        </p:scale>
        <p:origin x="618"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7739" cy="513428"/>
          </a:xfrm>
          <a:prstGeom prst="rect">
            <a:avLst/>
          </a:prstGeom>
        </p:spPr>
        <p:txBody>
          <a:bodyPr vert="horz" lIns="99057" tIns="49528" rIns="99057" bIns="49528" rtlCol="0"/>
          <a:lstStyle>
            <a:lvl1pPr algn="l">
              <a:defRPr sz="1300"/>
            </a:lvl1pPr>
          </a:lstStyle>
          <a:p>
            <a:endParaRPr lang="zh-CN" altLang="en-US"/>
          </a:p>
        </p:txBody>
      </p:sp>
      <p:sp>
        <p:nvSpPr>
          <p:cNvPr id="3" name="日期占位符 2"/>
          <p:cNvSpPr>
            <a:spLocks noGrp="1"/>
          </p:cNvSpPr>
          <p:nvPr>
            <p:ph type="dt" idx="1"/>
          </p:nvPr>
        </p:nvSpPr>
        <p:spPr>
          <a:xfrm>
            <a:off x="4023092" y="0"/>
            <a:ext cx="3077739" cy="513428"/>
          </a:xfrm>
          <a:prstGeom prst="rect">
            <a:avLst/>
          </a:prstGeom>
        </p:spPr>
        <p:txBody>
          <a:bodyPr vert="horz" lIns="99057" tIns="49528" rIns="99057" bIns="49528" rtlCol="0"/>
          <a:lstStyle>
            <a:lvl1pPr algn="r">
              <a:defRPr sz="1300"/>
            </a:lvl1pPr>
          </a:lstStyle>
          <a:p>
            <a:fld id="{8492E90B-69A0-47EE-A992-A2227E0EDED3}" type="datetimeFigureOut">
              <a:rPr lang="zh-CN" altLang="en-US" smtClean="0"/>
              <a:t>2023/7/13</a:t>
            </a:fld>
            <a:endParaRPr lang="zh-CN" altLang="en-US"/>
          </a:p>
        </p:txBody>
      </p:sp>
      <p:sp>
        <p:nvSpPr>
          <p:cNvPr id="4" name="幻灯片图像占位符 3"/>
          <p:cNvSpPr>
            <a:spLocks noGrp="1" noRot="1" noChangeAspect="1"/>
          </p:cNvSpPr>
          <p:nvPr>
            <p:ph type="sldImg" idx="2"/>
          </p:nvPr>
        </p:nvSpPr>
        <p:spPr>
          <a:xfrm>
            <a:off x="482600" y="1279525"/>
            <a:ext cx="6137275" cy="3452813"/>
          </a:xfrm>
          <a:prstGeom prst="rect">
            <a:avLst/>
          </a:prstGeom>
          <a:noFill/>
          <a:ln w="12700">
            <a:solidFill>
              <a:prstClr val="black"/>
            </a:solidFill>
          </a:ln>
        </p:spPr>
        <p:txBody>
          <a:bodyPr vert="horz" lIns="99057" tIns="49528" rIns="99057" bIns="49528" rtlCol="0" anchor="ctr"/>
          <a:lstStyle/>
          <a:p>
            <a:endParaRPr lang="zh-CN" altLang="en-US"/>
          </a:p>
        </p:txBody>
      </p:sp>
      <p:sp>
        <p:nvSpPr>
          <p:cNvPr id="5" name="备注占位符 4"/>
          <p:cNvSpPr>
            <a:spLocks noGrp="1"/>
          </p:cNvSpPr>
          <p:nvPr>
            <p:ph type="body" sz="quarter" idx="3"/>
          </p:nvPr>
        </p:nvSpPr>
        <p:spPr>
          <a:xfrm>
            <a:off x="710248" y="4924643"/>
            <a:ext cx="5681980" cy="4029254"/>
          </a:xfrm>
          <a:prstGeom prst="rect">
            <a:avLst/>
          </a:prstGeom>
        </p:spPr>
        <p:txBody>
          <a:bodyPr vert="horz" lIns="99057" tIns="49528" rIns="99057" bIns="49528"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9719598"/>
            <a:ext cx="3077739" cy="513427"/>
          </a:xfrm>
          <a:prstGeom prst="rect">
            <a:avLst/>
          </a:prstGeom>
        </p:spPr>
        <p:txBody>
          <a:bodyPr vert="horz" lIns="99057" tIns="49528" rIns="99057" bIns="49528" rtlCol="0" anchor="b"/>
          <a:lstStyle>
            <a:lvl1pPr algn="l">
              <a:defRPr sz="1300"/>
            </a:lvl1pPr>
          </a:lstStyle>
          <a:p>
            <a:endParaRPr lang="zh-CN" altLang="en-US"/>
          </a:p>
        </p:txBody>
      </p:sp>
      <p:sp>
        <p:nvSpPr>
          <p:cNvPr id="7" name="灯片编号占位符 6"/>
          <p:cNvSpPr>
            <a:spLocks noGrp="1"/>
          </p:cNvSpPr>
          <p:nvPr>
            <p:ph type="sldNum" sz="quarter" idx="5"/>
          </p:nvPr>
        </p:nvSpPr>
        <p:spPr>
          <a:xfrm>
            <a:off x="4023092" y="9719598"/>
            <a:ext cx="3077739" cy="513427"/>
          </a:xfrm>
          <a:prstGeom prst="rect">
            <a:avLst/>
          </a:prstGeom>
        </p:spPr>
        <p:txBody>
          <a:bodyPr vert="horz" lIns="99057" tIns="49528" rIns="99057" bIns="49528" rtlCol="0" anchor="b"/>
          <a:lstStyle>
            <a:lvl1pPr algn="r">
              <a:defRPr sz="1300"/>
            </a:lvl1pPr>
          </a:lstStyle>
          <a:p>
            <a:fld id="{2981DB9B-8DF8-44E7-BF72-249B8CD0C72D}" type="slidenum">
              <a:rPr lang="zh-CN" altLang="en-US" smtClean="0"/>
              <a:t>‹#›</a:t>
            </a:fld>
            <a:endParaRPr lang="zh-CN" altLang="en-US"/>
          </a:p>
        </p:txBody>
      </p:sp>
    </p:spTree>
    <p:extLst>
      <p:ext uri="{BB962C8B-B14F-4D97-AF65-F5344CB8AC3E}">
        <p14:creationId xmlns:p14="http://schemas.microsoft.com/office/powerpoint/2010/main" val="218855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49187159-9E79-41A9-A168-55FE0A2A6298}" type="slidenum">
              <a:rPr lang="en-US" smtClean="0"/>
              <a:t>1</a:t>
            </a:fld>
            <a:endParaRPr lang="en-US"/>
          </a:p>
        </p:txBody>
      </p:sp>
    </p:spTree>
    <p:extLst>
      <p:ext uri="{BB962C8B-B14F-4D97-AF65-F5344CB8AC3E}">
        <p14:creationId xmlns:p14="http://schemas.microsoft.com/office/powerpoint/2010/main" val="30501067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900" dirty="0">
                <a:solidFill>
                  <a:srgbClr val="000000"/>
                </a:solidFill>
                <a:latin typeface="AdvOT569473da"/>
              </a:rPr>
              <a:t>Scientists could expand the scope of resources (e.g., knowledge, data, and expertise) they could access for producing novel ideas by two channels, that is, first-time collaboration and international collaboration.</a:t>
            </a:r>
            <a:r>
              <a:rPr lang="en-US" altLang="zh-CN" dirty="0"/>
              <a:t> </a:t>
            </a:r>
          </a:p>
          <a:p>
            <a:endParaRPr lang="en-US" altLang="zh-CN" dirty="0"/>
          </a:p>
          <a:p>
            <a:r>
              <a:rPr lang="en-US" altLang="zh-CN" sz="1900" dirty="0">
                <a:solidFill>
                  <a:srgbClr val="000000"/>
                </a:solidFill>
                <a:latin typeface="AdvOT569473da"/>
              </a:rPr>
              <a:t>The novel global challenge and the urgent need for effective vaccines might encourage the adjustment of team assembly toward effective teamwork that sparks new ideas by including newcomers beyond team members' preexisting relationships and reaching out to international networks</a:t>
            </a:r>
            <a:r>
              <a:rPr lang="en-US" altLang="zh-CN" dirty="0"/>
              <a:t> </a:t>
            </a:r>
            <a:br>
              <a:rPr lang="en-US" altLang="zh-CN" dirty="0"/>
            </a:br>
            <a:br>
              <a:rPr lang="en-US" altLang="zh-CN" dirty="0"/>
            </a:br>
            <a:br>
              <a:rPr lang="en-US" altLang="zh-CN" dirty="0"/>
            </a:b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10</a:t>
            </a:fld>
            <a:endParaRPr lang="en-US"/>
          </a:p>
        </p:txBody>
      </p:sp>
    </p:spTree>
    <p:extLst>
      <p:ext uri="{BB962C8B-B14F-4D97-AF65-F5344CB8AC3E}">
        <p14:creationId xmlns:p14="http://schemas.microsoft.com/office/powerpoint/2010/main" val="20836148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7F635C-C3C3-9F4E-8B32-66042C457167}" type="slidenum">
              <a:rPr kumimoji="1" lang="zh-CN" altLang="en-US" smtClean="0"/>
              <a:t>11</a:t>
            </a:fld>
            <a:endParaRPr kumimoji="1" lang="zh-CN" altLang="en-US"/>
          </a:p>
        </p:txBody>
      </p:sp>
    </p:spTree>
    <p:extLst>
      <p:ext uri="{BB962C8B-B14F-4D97-AF65-F5344CB8AC3E}">
        <p14:creationId xmlns:p14="http://schemas.microsoft.com/office/powerpoint/2010/main" val="19882897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dirty="0"/>
            </a:br>
            <a:r>
              <a:rPr lang="en-US" altLang="zh-CN" sz="1300" dirty="0">
                <a:solidFill>
                  <a:schemeClr val="accent1"/>
                </a:solidFill>
                <a:latin typeface="Arial" panose="020B0604020202020204" pitchFamily="34" charset="0"/>
                <a:cs typeface="Arial" panose="020B0604020202020204" pitchFamily="34" charset="0"/>
              </a:rPr>
              <a:t>that covers research articles about COVID-19 and related historical coronaviruses, </a:t>
            </a: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12</a:t>
            </a:fld>
            <a:endParaRPr lang="en-US"/>
          </a:p>
        </p:txBody>
      </p:sp>
    </p:spTree>
    <p:extLst>
      <p:ext uri="{BB962C8B-B14F-4D97-AF65-F5344CB8AC3E}">
        <p14:creationId xmlns:p14="http://schemas.microsoft.com/office/powerpoint/2010/main" val="39647829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dirty="0"/>
            </a:br>
            <a:r>
              <a:rPr lang="en-US" altLang="zh-CN" sz="1300" dirty="0">
                <a:solidFill>
                  <a:schemeClr val="accent1"/>
                </a:solidFill>
                <a:latin typeface="Arial" panose="020B0604020202020204" pitchFamily="34" charset="0"/>
                <a:cs typeface="Arial" panose="020B0604020202020204" pitchFamily="34" charset="0"/>
              </a:rPr>
              <a:t>that covers research articles about COVID-19 and related historical coronaviruses, </a:t>
            </a: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13</a:t>
            </a:fld>
            <a:endParaRPr lang="en-US"/>
          </a:p>
        </p:txBody>
      </p:sp>
    </p:spTree>
    <p:extLst>
      <p:ext uri="{BB962C8B-B14F-4D97-AF65-F5344CB8AC3E}">
        <p14:creationId xmlns:p14="http://schemas.microsoft.com/office/powerpoint/2010/main" val="11819978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dirty="0"/>
            </a:br>
            <a:r>
              <a:rPr lang="en-US" altLang="zh-CN" sz="1300" dirty="0">
                <a:solidFill>
                  <a:schemeClr val="accent1"/>
                </a:solidFill>
                <a:latin typeface="Arial" panose="020B0604020202020204" pitchFamily="34" charset="0"/>
                <a:cs typeface="Arial" panose="020B0604020202020204" pitchFamily="34" charset="0"/>
              </a:rPr>
              <a:t>that covers research articles about COVID-19 and related historical coronaviruses, </a:t>
            </a: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14</a:t>
            </a:fld>
            <a:endParaRPr lang="en-US"/>
          </a:p>
        </p:txBody>
      </p:sp>
    </p:spTree>
    <p:extLst>
      <p:ext uri="{BB962C8B-B14F-4D97-AF65-F5344CB8AC3E}">
        <p14:creationId xmlns:p14="http://schemas.microsoft.com/office/powerpoint/2010/main" val="19895923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dirty="0"/>
            </a:br>
            <a:r>
              <a:rPr lang="en-US" altLang="zh-CN" sz="1300" dirty="0">
                <a:solidFill>
                  <a:schemeClr val="accent1"/>
                </a:solidFill>
                <a:latin typeface="Arial" panose="020B0604020202020204" pitchFamily="34" charset="0"/>
                <a:cs typeface="Arial" panose="020B0604020202020204" pitchFamily="34" charset="0"/>
              </a:rPr>
              <a:t>that covers research articles about COVID-19 and related historical coronaviruses, </a:t>
            </a: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15</a:t>
            </a:fld>
            <a:endParaRPr lang="en-US"/>
          </a:p>
        </p:txBody>
      </p:sp>
    </p:spTree>
    <p:extLst>
      <p:ext uri="{BB962C8B-B14F-4D97-AF65-F5344CB8AC3E}">
        <p14:creationId xmlns:p14="http://schemas.microsoft.com/office/powerpoint/2010/main" val="31751757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dirty="0"/>
            </a:br>
            <a:r>
              <a:rPr lang="en-US" altLang="zh-CN" sz="1300" dirty="0">
                <a:solidFill>
                  <a:schemeClr val="accent1"/>
                </a:solidFill>
                <a:latin typeface="Arial" panose="020B0604020202020204" pitchFamily="34" charset="0"/>
                <a:cs typeface="Arial" panose="020B0604020202020204" pitchFamily="34" charset="0"/>
              </a:rPr>
              <a:t>that covers research articles about COVID-19 and related historical coronaviruses, </a:t>
            </a: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17</a:t>
            </a:fld>
            <a:endParaRPr lang="en-US"/>
          </a:p>
        </p:txBody>
      </p:sp>
    </p:spTree>
    <p:extLst>
      <p:ext uri="{BB962C8B-B14F-4D97-AF65-F5344CB8AC3E}">
        <p14:creationId xmlns:p14="http://schemas.microsoft.com/office/powerpoint/2010/main" val="761258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dirty="0"/>
            </a:br>
            <a:r>
              <a:rPr lang="en-US" altLang="zh-CN" sz="1300" dirty="0">
                <a:solidFill>
                  <a:schemeClr val="accent1"/>
                </a:solidFill>
                <a:latin typeface="Arial" panose="020B0604020202020204" pitchFamily="34" charset="0"/>
                <a:cs typeface="Arial" panose="020B0604020202020204" pitchFamily="34" charset="0"/>
              </a:rPr>
              <a:t>that covers research articles about COVID-19 and related historical coronaviruses, </a:t>
            </a: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18</a:t>
            </a:fld>
            <a:endParaRPr lang="en-US"/>
          </a:p>
        </p:txBody>
      </p:sp>
    </p:spTree>
    <p:extLst>
      <p:ext uri="{BB962C8B-B14F-4D97-AF65-F5344CB8AC3E}">
        <p14:creationId xmlns:p14="http://schemas.microsoft.com/office/powerpoint/2010/main" val="21159514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dirty="0"/>
            </a:br>
            <a:r>
              <a:rPr lang="en-US" altLang="zh-CN" sz="1300" dirty="0">
                <a:solidFill>
                  <a:schemeClr val="accent1"/>
                </a:solidFill>
                <a:latin typeface="Arial" panose="020B0604020202020204" pitchFamily="34" charset="0"/>
                <a:cs typeface="Arial" panose="020B0604020202020204" pitchFamily="34" charset="0"/>
              </a:rPr>
              <a:t>that covers research articles about COVID-19 and related historical coronaviruses, </a:t>
            </a: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19</a:t>
            </a:fld>
            <a:endParaRPr lang="en-US"/>
          </a:p>
        </p:txBody>
      </p:sp>
    </p:spTree>
    <p:extLst>
      <p:ext uri="{BB962C8B-B14F-4D97-AF65-F5344CB8AC3E}">
        <p14:creationId xmlns:p14="http://schemas.microsoft.com/office/powerpoint/2010/main" val="24682944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7F635C-C3C3-9F4E-8B32-66042C457167}" type="slidenum">
              <a:rPr kumimoji="1" lang="zh-CN" altLang="en-US" smtClean="0"/>
              <a:t>20</a:t>
            </a:fld>
            <a:endParaRPr kumimoji="1" lang="zh-CN" altLang="en-US"/>
          </a:p>
        </p:txBody>
      </p:sp>
    </p:spTree>
    <p:extLst>
      <p:ext uri="{BB962C8B-B14F-4D97-AF65-F5344CB8AC3E}">
        <p14:creationId xmlns:p14="http://schemas.microsoft.com/office/powerpoint/2010/main" val="12875088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2</a:t>
            </a:fld>
            <a:endParaRPr lang="en-US"/>
          </a:p>
        </p:txBody>
      </p:sp>
    </p:spTree>
    <p:extLst>
      <p:ext uri="{BB962C8B-B14F-4D97-AF65-F5344CB8AC3E}">
        <p14:creationId xmlns:p14="http://schemas.microsoft.com/office/powerpoint/2010/main" val="5869127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3</a:t>
            </a:fld>
            <a:endParaRPr lang="en-US"/>
          </a:p>
        </p:txBody>
      </p:sp>
    </p:spTree>
    <p:extLst>
      <p:ext uri="{BB962C8B-B14F-4D97-AF65-F5344CB8AC3E}">
        <p14:creationId xmlns:p14="http://schemas.microsoft.com/office/powerpoint/2010/main" val="706912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7F635C-C3C3-9F4E-8B32-66042C457167}" type="slidenum">
              <a:rPr kumimoji="1" lang="zh-CN" altLang="en-US" smtClean="0"/>
              <a:t>4</a:t>
            </a:fld>
            <a:endParaRPr kumimoji="1" lang="zh-CN" altLang="en-US"/>
          </a:p>
        </p:txBody>
      </p:sp>
    </p:spTree>
    <p:extLst>
      <p:ext uri="{BB962C8B-B14F-4D97-AF65-F5344CB8AC3E}">
        <p14:creationId xmlns:p14="http://schemas.microsoft.com/office/powerpoint/2010/main" val="34943833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282828"/>
                </a:solidFill>
                <a:effectLst/>
                <a:latin typeface="Georgia" panose="02040502050405020303" pitchFamily="18" charset="0"/>
              </a:rPr>
              <a:t>Scientists accept the dominant paradigm until anomalies are thrown up.  Scientists then begin to question the basis of the paradigm itself, new theories emerge which challenge the dominant paradigm. Eventually, one of these new theories becomes accepted as the new paradigm.</a:t>
            </a: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5</a:t>
            </a:fld>
            <a:endParaRPr lang="en-US"/>
          </a:p>
        </p:txBody>
      </p:sp>
    </p:spTree>
    <p:extLst>
      <p:ext uri="{BB962C8B-B14F-4D97-AF65-F5344CB8AC3E}">
        <p14:creationId xmlns:p14="http://schemas.microsoft.com/office/powerpoint/2010/main" val="2797657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dirty="0"/>
            </a:b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6</a:t>
            </a:fld>
            <a:endParaRPr lang="en-US"/>
          </a:p>
        </p:txBody>
      </p:sp>
    </p:spTree>
    <p:extLst>
      <p:ext uri="{BB962C8B-B14F-4D97-AF65-F5344CB8AC3E}">
        <p14:creationId xmlns:p14="http://schemas.microsoft.com/office/powerpoint/2010/main" val="4132218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300" dirty="0">
                <a:latin typeface="楷体" panose="02010609060101010101" pitchFamily="49" charset="-122"/>
                <a:ea typeface="楷体" panose="02010609060101010101" pitchFamily="49" charset="-122"/>
                <a:cs typeface="Times New Roman" panose="02020603050405020304" pitchFamily="18" charset="0"/>
              </a:rPr>
              <a:t>There is a prominent example of innovative invention that is used to address covid-19 problems. </a:t>
            </a:r>
          </a:p>
          <a:p>
            <a:endParaRPr lang="en-US" altLang="zh-CN" sz="1300" dirty="0">
              <a:latin typeface="楷体" panose="02010609060101010101" pitchFamily="49" charset="-122"/>
              <a:ea typeface="楷体" panose="02010609060101010101" pitchFamily="49" charset="-122"/>
              <a:cs typeface="Times New Roman" panose="02020603050405020304" pitchFamily="18" charset="0"/>
            </a:endParaRPr>
          </a:p>
          <a:p>
            <a:r>
              <a:rPr lang="en-US" altLang="zh-CN" sz="1300" dirty="0" err="1">
                <a:latin typeface="楷体" panose="02010609060101010101" pitchFamily="49" charset="-122"/>
                <a:ea typeface="楷体" panose="02010609060101010101" pitchFamily="49" charset="-122"/>
                <a:cs typeface="Times New Roman" panose="02020603050405020304" pitchFamily="18" charset="0"/>
              </a:rPr>
              <a:t>DraganFly</a:t>
            </a:r>
            <a:r>
              <a:rPr lang="en-US" altLang="zh-CN" sz="1300" dirty="0">
                <a:latin typeface="楷体" panose="02010609060101010101" pitchFamily="49" charset="-122"/>
                <a:ea typeface="楷体" panose="02010609060101010101" pitchFamily="49" charset="-122"/>
                <a:cs typeface="Times New Roman" panose="02020603050405020304" pitchFamily="18" charset="0"/>
              </a:rPr>
              <a:t>, </a:t>
            </a:r>
            <a:r>
              <a:rPr lang="en-US" altLang="zh-CN" b="0" i="0" dirty="0" err="1">
                <a:solidFill>
                  <a:srgbClr val="333333"/>
                </a:solidFill>
                <a:effectLst/>
                <a:latin typeface="Arial" panose="020B0604020202020204" pitchFamily="34" charset="0"/>
              </a:rPr>
              <a:t>A‘</a:t>
            </a:r>
            <a:r>
              <a:rPr lang="en-US" altLang="zh-CN" b="0" i="0" dirty="0" err="1">
                <a:solidFill>
                  <a:srgbClr val="F73131"/>
                </a:solidFill>
                <a:effectLst/>
                <a:latin typeface="Arial" panose="020B0604020202020204" pitchFamily="34" charset="0"/>
              </a:rPr>
              <a:t>pandemic</a:t>
            </a:r>
            <a:r>
              <a:rPr lang="en-US" altLang="zh-CN" b="0" i="0" dirty="0">
                <a:solidFill>
                  <a:srgbClr val="333333"/>
                </a:solidFill>
                <a:effectLst/>
                <a:latin typeface="Arial" panose="020B0604020202020204" pitchFamily="34" charset="0"/>
              </a:rPr>
              <a:t> </a:t>
            </a:r>
            <a:r>
              <a:rPr lang="en-US" altLang="zh-CN" b="0" i="0" dirty="0">
                <a:solidFill>
                  <a:srgbClr val="F73131"/>
                </a:solidFill>
                <a:effectLst/>
                <a:latin typeface="Arial" panose="020B0604020202020204" pitchFamily="34" charset="0"/>
              </a:rPr>
              <a:t>drone</a:t>
            </a:r>
            <a:r>
              <a:rPr lang="en-US" altLang="zh-CN" b="0" i="0" dirty="0">
                <a:solidFill>
                  <a:srgbClr val="333333"/>
                </a:solidFill>
                <a:effectLst/>
                <a:latin typeface="Arial" panose="020B0604020202020204" pitchFamily="34" charset="0"/>
              </a:rPr>
              <a:t>’ remotely to monitor and detect people with infectious respiratory conditions is being developed, this invention was created based on existing Remote Sensing Technology.</a:t>
            </a: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7</a:t>
            </a:fld>
            <a:endParaRPr lang="en-US"/>
          </a:p>
        </p:txBody>
      </p:sp>
    </p:spTree>
    <p:extLst>
      <p:ext uri="{BB962C8B-B14F-4D97-AF65-F5344CB8AC3E}">
        <p14:creationId xmlns:p14="http://schemas.microsoft.com/office/powerpoint/2010/main" val="1950498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300" dirty="0"/>
              <a:t>1665</a:t>
            </a:r>
            <a:r>
              <a:rPr lang="zh-CN" altLang="en-US" sz="1300" dirty="0"/>
              <a:t>年</a:t>
            </a:r>
            <a:r>
              <a:rPr lang="en-US" altLang="zh-CN" sz="1300" dirty="0"/>
              <a:t>—1666</a:t>
            </a:r>
            <a:r>
              <a:rPr lang="zh-CN" altLang="en-US" sz="1300" dirty="0"/>
              <a:t>年伦敦发生了一场大鼠疫，情况非常严峻。瘟疫波及剑桥大学，当时在剑桥学习的牛顿也受到影响。</a:t>
            </a:r>
            <a:r>
              <a:rPr lang="en-US" altLang="zh-CN" sz="1300" dirty="0"/>
              <a:t>1665</a:t>
            </a:r>
            <a:r>
              <a:rPr lang="zh-CN" altLang="en-US" sz="1300" dirty="0"/>
              <a:t>年</a:t>
            </a:r>
            <a:r>
              <a:rPr lang="en-US" altLang="zh-CN" sz="1300" dirty="0"/>
              <a:t>8</a:t>
            </a:r>
            <a:r>
              <a:rPr lang="zh-CN" altLang="en-US" sz="1300" dirty="0"/>
              <a:t>月学校关闭，在关校之前一个月，牛顿回到了老家伍尔索普庄园，这里是牛顿出生的地方。瘟疫期间，牛顿在家里待了大概一年半的时间。有人说，牛顿在家躲避瘟疫时，坐在一棵苹果树下沉思，由于苹果砸中了他的脑袋，引发了他的思考，最终发现了万有引力定律。</a:t>
            </a:r>
            <a:endParaRPr lang="en-US" altLang="zh-CN" sz="1300" dirty="0"/>
          </a:p>
          <a:p>
            <a:endParaRPr lang="en-US" altLang="zh-CN" sz="1300" dirty="0"/>
          </a:p>
          <a:p>
            <a:r>
              <a:rPr lang="en-US" altLang="zh-CN" sz="1300" dirty="0"/>
              <a:t>Concerning the research question we proposed, there are some interesting historical stories that might provide the answer. </a:t>
            </a:r>
            <a:endParaRPr lang="en-US" altLang="zh-CN" dirty="0"/>
          </a:p>
        </p:txBody>
      </p:sp>
      <p:sp>
        <p:nvSpPr>
          <p:cNvPr id="4" name="灯片编号占位符 3"/>
          <p:cNvSpPr>
            <a:spLocks noGrp="1"/>
          </p:cNvSpPr>
          <p:nvPr>
            <p:ph type="sldNum" sz="quarter" idx="5"/>
          </p:nvPr>
        </p:nvSpPr>
        <p:spPr/>
        <p:txBody>
          <a:bodyPr/>
          <a:lstStyle/>
          <a:p>
            <a:fld id="{187D6116-E1B2-4A19-ACF0-E39498690208}" type="slidenum">
              <a:rPr lang="en-US" smtClean="0"/>
              <a:t>8</a:t>
            </a:fld>
            <a:endParaRPr lang="en-US"/>
          </a:p>
        </p:txBody>
      </p:sp>
    </p:spTree>
    <p:extLst>
      <p:ext uri="{BB962C8B-B14F-4D97-AF65-F5344CB8AC3E}">
        <p14:creationId xmlns:p14="http://schemas.microsoft.com/office/powerpoint/2010/main" val="39437117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dirty="0"/>
            </a:br>
            <a:endParaRPr lang="en-US" dirty="0"/>
          </a:p>
        </p:txBody>
      </p:sp>
      <p:sp>
        <p:nvSpPr>
          <p:cNvPr id="4" name="灯片编号占位符 3"/>
          <p:cNvSpPr>
            <a:spLocks noGrp="1"/>
          </p:cNvSpPr>
          <p:nvPr>
            <p:ph type="sldNum" sz="quarter" idx="5"/>
          </p:nvPr>
        </p:nvSpPr>
        <p:spPr/>
        <p:txBody>
          <a:bodyPr/>
          <a:lstStyle/>
          <a:p>
            <a:fld id="{187D6116-E1B2-4A19-ACF0-E39498690208}" type="slidenum">
              <a:rPr lang="en-US" smtClean="0"/>
              <a:t>9</a:t>
            </a:fld>
            <a:endParaRPr lang="en-US"/>
          </a:p>
        </p:txBody>
      </p:sp>
    </p:spTree>
    <p:extLst>
      <p:ext uri="{BB962C8B-B14F-4D97-AF65-F5344CB8AC3E}">
        <p14:creationId xmlns:p14="http://schemas.microsoft.com/office/powerpoint/2010/main" val="3680190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1208D4-E464-533E-47E7-408059E399E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09DF5DF-8C97-DEB7-3919-247E01E28B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B9FDC1C-9451-2829-07EF-DA42F6561BD0}"/>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5" name="页脚占位符 4">
            <a:extLst>
              <a:ext uri="{FF2B5EF4-FFF2-40B4-BE49-F238E27FC236}">
                <a16:creationId xmlns:a16="http://schemas.microsoft.com/office/drawing/2014/main" id="{98C8BCDD-FB13-2E14-AF8F-7EADD29874D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17202CA-AEB3-B5F8-AC18-8CEB486E8520}"/>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2582892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251921-6171-5A48-14D9-7EE7E42DC4D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F67A1EE-6DA9-536D-2989-3382A00B314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61C341D-62BA-2CA7-6BF3-F3B47BF0463F}"/>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5" name="页脚占位符 4">
            <a:extLst>
              <a:ext uri="{FF2B5EF4-FFF2-40B4-BE49-F238E27FC236}">
                <a16:creationId xmlns:a16="http://schemas.microsoft.com/office/drawing/2014/main" id="{1CEC66F0-E095-8125-49BF-9D1D6E5F2D1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8468FF6-8239-EEA0-361D-2BD37E92C240}"/>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1566044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EA3B333-C262-267C-6E93-27ACD07723A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C9BC178-3784-1D96-A718-FAA024A36A5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2E1570-71C1-64E4-1E78-170A1CF3B280}"/>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5" name="页脚占位符 4">
            <a:extLst>
              <a:ext uri="{FF2B5EF4-FFF2-40B4-BE49-F238E27FC236}">
                <a16:creationId xmlns:a16="http://schemas.microsoft.com/office/drawing/2014/main" id="{ED7D6A2E-60C8-065F-92AD-252B3F85C96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769AB6A-2C52-56BA-E87D-5D5DDC90DF8C}"/>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3605157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2_Title Slid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349" y="-2"/>
            <a:ext cx="7119939" cy="4667251"/>
          </a:xfrm>
          <a:custGeom>
            <a:avLst/>
            <a:gdLst>
              <a:gd name="connsiteX0" fmla="*/ 0 w 7119938"/>
              <a:gd name="connsiteY0" fmla="*/ 0 h 4667250"/>
              <a:gd name="connsiteX1" fmla="*/ 7119938 w 7119938"/>
              <a:gd name="connsiteY1" fmla="*/ 0 h 4667250"/>
              <a:gd name="connsiteX2" fmla="*/ 0 w 7119938"/>
              <a:gd name="connsiteY2" fmla="*/ 4667250 h 4667250"/>
            </a:gdLst>
            <a:ahLst/>
            <a:cxnLst>
              <a:cxn ang="0">
                <a:pos x="connsiteX0" y="connsiteY0"/>
              </a:cxn>
              <a:cxn ang="0">
                <a:pos x="connsiteX1" y="connsiteY1"/>
              </a:cxn>
              <a:cxn ang="0">
                <a:pos x="connsiteX2" y="connsiteY2"/>
              </a:cxn>
            </a:cxnLst>
            <a:rect l="l" t="t" r="r" b="b"/>
            <a:pathLst>
              <a:path w="7119938" h="4667250">
                <a:moveTo>
                  <a:pt x="0" y="0"/>
                </a:moveTo>
                <a:lnTo>
                  <a:pt x="7119938" y="0"/>
                </a:lnTo>
                <a:lnTo>
                  <a:pt x="0" y="4667250"/>
                </a:lnTo>
                <a:close/>
              </a:path>
            </a:pathLst>
          </a:custGeom>
          <a:solidFill>
            <a:schemeClr val="bg2">
              <a:lumMod val="10000"/>
              <a:lumOff val="90000"/>
            </a:schemeClr>
          </a:solidFill>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id-ID" sz="2000" kern="1200">
                <a:solidFill>
                  <a:schemeClr val="bg2"/>
                </a:solidFill>
                <a:latin typeface="Roboto Light" panose="02000000000000000000" pitchFamily="2" charset="0"/>
                <a:ea typeface="Roboto Light" panose="02000000000000000000" pitchFamily="2" charset="0"/>
                <a:cs typeface="+mn-cs"/>
              </a:defRPr>
            </a:lvl1pPr>
          </a:lstStyle>
          <a:p>
            <a:endParaRPr lang="id-ID"/>
          </a:p>
        </p:txBody>
      </p:sp>
      <p:sp>
        <p:nvSpPr>
          <p:cNvPr id="7" name="Picture Placeholder 6"/>
          <p:cNvSpPr>
            <a:spLocks noGrp="1"/>
          </p:cNvSpPr>
          <p:nvPr>
            <p:ph type="pic" sz="quarter" idx="11"/>
          </p:nvPr>
        </p:nvSpPr>
        <p:spPr>
          <a:xfrm>
            <a:off x="3795712" y="-2"/>
            <a:ext cx="8396288" cy="6865939"/>
          </a:xfrm>
          <a:custGeom>
            <a:avLst/>
            <a:gdLst>
              <a:gd name="connsiteX0" fmla="*/ 0 w 8396288"/>
              <a:gd name="connsiteY0" fmla="*/ 0 h 6865938"/>
              <a:gd name="connsiteX1" fmla="*/ 8396288 w 8396288"/>
              <a:gd name="connsiteY1" fmla="*/ 0 h 6865938"/>
              <a:gd name="connsiteX2" fmla="*/ 8396288 w 8396288"/>
              <a:gd name="connsiteY2" fmla="*/ 6865938 h 6865938"/>
            </a:gdLst>
            <a:ahLst/>
            <a:cxnLst>
              <a:cxn ang="0">
                <a:pos x="connsiteX0" y="connsiteY0"/>
              </a:cxn>
              <a:cxn ang="0">
                <a:pos x="connsiteX1" y="connsiteY1"/>
              </a:cxn>
              <a:cxn ang="0">
                <a:pos x="connsiteX2" y="connsiteY2"/>
              </a:cxn>
            </a:cxnLst>
            <a:rect l="l" t="t" r="r" b="b"/>
            <a:pathLst>
              <a:path w="8396288" h="6865938">
                <a:moveTo>
                  <a:pt x="0" y="0"/>
                </a:moveTo>
                <a:lnTo>
                  <a:pt x="8396288" y="0"/>
                </a:lnTo>
                <a:lnTo>
                  <a:pt x="8396288" y="6865938"/>
                </a:lnTo>
                <a:close/>
              </a:path>
            </a:pathLst>
          </a:custGeom>
          <a:solidFill>
            <a:schemeClr val="bg2">
              <a:lumMod val="10000"/>
              <a:lumOff val="90000"/>
            </a:schemeClr>
          </a:solidFill>
        </p:spPr>
        <p:txBody>
          <a:bodyPr wrap="square" anchor="ctr">
            <a:noAutofit/>
          </a:bodyPr>
          <a:lstStyle>
            <a:lvl1pPr marL="0" indent="0" algn="ctr" defTabSz="914377" rtl="0" eaLnBrk="1" latinLnBrk="0" hangingPunct="1">
              <a:lnSpc>
                <a:spcPct val="90000"/>
              </a:lnSpc>
              <a:spcBef>
                <a:spcPts val="1000"/>
              </a:spcBef>
              <a:buFont typeface="Arial" panose="020B0604020202020204" pitchFamily="34" charset="0"/>
              <a:buNone/>
              <a:defRPr lang="id-ID" sz="2000" kern="1200">
                <a:solidFill>
                  <a:schemeClr val="bg2"/>
                </a:solidFill>
                <a:latin typeface="Roboto Light" panose="02000000000000000000" pitchFamily="2" charset="0"/>
                <a:ea typeface="Roboto Light" panose="02000000000000000000" pitchFamily="2" charset="0"/>
                <a:cs typeface="+mn-cs"/>
              </a:defRPr>
            </a:lvl1pPr>
          </a:lstStyle>
          <a:p>
            <a:endParaRPr lang="id-ID"/>
          </a:p>
        </p:txBody>
      </p:sp>
    </p:spTree>
    <p:extLst>
      <p:ext uri="{BB962C8B-B14F-4D97-AF65-F5344CB8AC3E}">
        <p14:creationId xmlns:p14="http://schemas.microsoft.com/office/powerpoint/2010/main" val="22539120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AFF60B-4BF9-AF61-0EB5-6CA22297F57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B3C383C-7AC0-0197-B1C4-31257C189DB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A89E87B-40DA-D781-E89F-ADE35EC4FD9F}"/>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5" name="页脚占位符 4">
            <a:extLst>
              <a:ext uri="{FF2B5EF4-FFF2-40B4-BE49-F238E27FC236}">
                <a16:creationId xmlns:a16="http://schemas.microsoft.com/office/drawing/2014/main" id="{0E540998-AB36-EFB0-3B7B-8F37DF06AFF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4B7D384-8443-F339-0D09-9EFCF2263AAE}"/>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3323818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60C623-D8C1-3656-6968-C33EEE8F04C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A1DEED9D-EEDF-49DF-6165-FF9E736211F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133185F-E83F-A724-DC8F-B6AC30D6731A}"/>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5" name="页脚占位符 4">
            <a:extLst>
              <a:ext uri="{FF2B5EF4-FFF2-40B4-BE49-F238E27FC236}">
                <a16:creationId xmlns:a16="http://schemas.microsoft.com/office/drawing/2014/main" id="{3EADB7C4-37C3-10F9-A6CE-8EF59314C47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03B5ED5-4259-6E00-EC67-95D188121697}"/>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1752160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3035CF-15C2-CED4-DEE2-5C933CCAC1D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FEAAC08-A5C5-8962-612F-6F4AC78DA09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8CD686A0-001D-B25A-F77D-050C9A242BE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0AEAB50F-3712-D53E-BBC9-F725BDB24A8E}"/>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6" name="页脚占位符 5">
            <a:extLst>
              <a:ext uri="{FF2B5EF4-FFF2-40B4-BE49-F238E27FC236}">
                <a16:creationId xmlns:a16="http://schemas.microsoft.com/office/drawing/2014/main" id="{2616A38F-86E3-154E-949F-38B105EB3E5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CB51F0E-5E56-82EB-9E1B-A512F3E046FC}"/>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3974732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FDBF0E-EE2D-0E9E-52CE-50ECFDF1615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3BE3ADD-72DA-F4E1-FF0C-51B4374DE5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E4D6E76-A73D-F914-BB06-54B375DF808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02CA373-1F65-43C2-3A19-C2AB2238A4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BC20597-7348-B669-55BA-0FEF2AC5B1B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BCC8C8F0-D70A-9204-AD89-AE9B2252AF48}"/>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8" name="页脚占位符 7">
            <a:extLst>
              <a:ext uri="{FF2B5EF4-FFF2-40B4-BE49-F238E27FC236}">
                <a16:creationId xmlns:a16="http://schemas.microsoft.com/office/drawing/2014/main" id="{0ABEA0F7-9060-31BF-B8B2-37D33DEF80D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E2C840D-087E-4B2E-8990-B7530A589FFF}"/>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632784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EC8151-7B7A-FF18-5F92-B3C3F441A6CB}"/>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9A2539E-872E-B783-CC37-C482B96D803C}"/>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4" name="页脚占位符 3">
            <a:extLst>
              <a:ext uri="{FF2B5EF4-FFF2-40B4-BE49-F238E27FC236}">
                <a16:creationId xmlns:a16="http://schemas.microsoft.com/office/drawing/2014/main" id="{83081CEC-0CEA-A5EA-E68E-D09D0FD5F1B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BAB54E8-3732-60E2-1546-C93B88D12BA9}"/>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56087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7125005-9936-E4E2-93F4-7BD1C8CECECE}"/>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3" name="页脚占位符 2">
            <a:extLst>
              <a:ext uri="{FF2B5EF4-FFF2-40B4-BE49-F238E27FC236}">
                <a16:creationId xmlns:a16="http://schemas.microsoft.com/office/drawing/2014/main" id="{9B94A5BE-04FF-33B7-B20C-564C1FFA610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25EF7CA5-1183-7897-1046-61F3BC6DDA8A}"/>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355816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882397-40F8-BECD-2A0C-4F83DF9D2B8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AE428E6-F712-AA6B-1C85-1ED6A6A603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3BA5A2E-8A92-14AD-A14D-D8DC6BAFFE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05CD50B-54F9-F719-1501-02A0153BD09F}"/>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6" name="页脚占位符 5">
            <a:extLst>
              <a:ext uri="{FF2B5EF4-FFF2-40B4-BE49-F238E27FC236}">
                <a16:creationId xmlns:a16="http://schemas.microsoft.com/office/drawing/2014/main" id="{EBEB854D-F52A-1A88-13FD-71ECDEC45C7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2859D9D-E446-071C-281B-BE4EDB393DA2}"/>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1928066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99FFB9-E514-A458-D915-46D20122749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EBCDA1E-687A-AF8D-74D5-09098EDCEC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BDF271F-1034-9A61-EB1D-53CEFD017E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339695F-D702-AE81-5F46-E426A2AE400E}"/>
              </a:ext>
            </a:extLst>
          </p:cNvPr>
          <p:cNvSpPr>
            <a:spLocks noGrp="1"/>
          </p:cNvSpPr>
          <p:nvPr>
            <p:ph type="dt" sz="half" idx="10"/>
          </p:nvPr>
        </p:nvSpPr>
        <p:spPr/>
        <p:txBody>
          <a:bodyPr/>
          <a:lstStyle/>
          <a:p>
            <a:fld id="{ACE631FB-F6BD-4B2A-ABD4-AD172ABE3B07}" type="datetimeFigureOut">
              <a:rPr lang="zh-CN" altLang="en-US" smtClean="0"/>
              <a:t>2023/7/13</a:t>
            </a:fld>
            <a:endParaRPr lang="zh-CN" altLang="en-US"/>
          </a:p>
        </p:txBody>
      </p:sp>
      <p:sp>
        <p:nvSpPr>
          <p:cNvPr id="6" name="页脚占位符 5">
            <a:extLst>
              <a:ext uri="{FF2B5EF4-FFF2-40B4-BE49-F238E27FC236}">
                <a16:creationId xmlns:a16="http://schemas.microsoft.com/office/drawing/2014/main" id="{C827DAF9-1650-8BA5-157B-C57A2C171AF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B1A76B1-096E-D261-2753-6E930612583B}"/>
              </a:ext>
            </a:extLst>
          </p:cNvPr>
          <p:cNvSpPr>
            <a:spLocks noGrp="1"/>
          </p:cNvSpPr>
          <p:nvPr>
            <p:ph type="sldNum" sz="quarter" idx="12"/>
          </p:nvPr>
        </p:nvSpPr>
        <p:spPr/>
        <p:txBody>
          <a:body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4015025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A7F8CC7-02DF-6924-4873-6537090537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AA3685C-0B26-BB62-8D64-7F48B29FFB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71237E4-95AC-AAD4-C46E-32FC5900C0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E631FB-F6BD-4B2A-ABD4-AD172ABE3B07}" type="datetimeFigureOut">
              <a:rPr lang="zh-CN" altLang="en-US" smtClean="0"/>
              <a:t>2023/7/13</a:t>
            </a:fld>
            <a:endParaRPr lang="zh-CN" altLang="en-US"/>
          </a:p>
        </p:txBody>
      </p:sp>
      <p:sp>
        <p:nvSpPr>
          <p:cNvPr id="5" name="页脚占位符 4">
            <a:extLst>
              <a:ext uri="{FF2B5EF4-FFF2-40B4-BE49-F238E27FC236}">
                <a16:creationId xmlns:a16="http://schemas.microsoft.com/office/drawing/2014/main" id="{E1477B37-EC26-5C7D-97E0-24437EDC55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B6AFC2C-F40E-A802-F506-EAF8A8E1F1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222D26-FBEB-4C6C-94A9-C400FAFD1828}" type="slidenum">
              <a:rPr lang="zh-CN" altLang="en-US" smtClean="0"/>
              <a:t>‹#›</a:t>
            </a:fld>
            <a:endParaRPr lang="zh-CN" altLang="en-US"/>
          </a:p>
        </p:txBody>
      </p:sp>
    </p:spTree>
    <p:extLst>
      <p:ext uri="{BB962C8B-B14F-4D97-AF65-F5344CB8AC3E}">
        <p14:creationId xmlns:p14="http://schemas.microsoft.com/office/powerpoint/2010/main" val="8618517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tags" Target="../tags/tag2.xml"/><Relationship Id="rId4" Type="http://schemas.openxmlformats.org/officeDocument/2006/relationships/image" Target="../media/image4.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1.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0CE696E2-5664-47FA-A817-4B75FAC0F369}"/>
              </a:ext>
            </a:extLst>
          </p:cNvPr>
          <p:cNvPicPr preferRelativeResize="0">
            <a:picLocks/>
          </p:cNvPicPr>
          <p:nvPr/>
        </p:nvPicPr>
        <p:blipFill rotWithShape="1">
          <a:blip r:embed="rId3"/>
          <a:srcRect t="16660" b="11418"/>
          <a:stretch/>
        </p:blipFill>
        <p:spPr>
          <a:xfrm>
            <a:off x="-45720" y="0"/>
            <a:ext cx="7245720" cy="6858000"/>
          </a:xfrm>
          <a:prstGeom prst="rect">
            <a:avLst/>
          </a:prstGeom>
        </p:spPr>
      </p:pic>
      <p:sp>
        <p:nvSpPr>
          <p:cNvPr id="3" name="任意多边形 2"/>
          <p:cNvSpPr/>
          <p:nvPr/>
        </p:nvSpPr>
        <p:spPr>
          <a:xfrm>
            <a:off x="3259998" y="0"/>
            <a:ext cx="6713131" cy="6858000"/>
          </a:xfrm>
          <a:prstGeom prst="flowChartProcess">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楷体" panose="02010609060101010101" pitchFamily="49" charset="-122"/>
              <a:ea typeface="楷体" panose="02010609060101010101" pitchFamily="49" charset="-122"/>
            </a:endParaRPr>
          </a:p>
        </p:txBody>
      </p:sp>
      <p:pic>
        <p:nvPicPr>
          <p:cNvPr id="14" name="图片 13">
            <a:extLst>
              <a:ext uri="{FF2B5EF4-FFF2-40B4-BE49-F238E27FC236}">
                <a16:creationId xmlns:a16="http://schemas.microsoft.com/office/drawing/2014/main" id="{B973F502-AA63-4D3E-A4BE-10E8F399C5A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71170" y="6156540"/>
            <a:ext cx="1767813" cy="602144"/>
          </a:xfrm>
          <a:prstGeom prst="rect">
            <a:avLst/>
          </a:prstGeom>
        </p:spPr>
      </p:pic>
      <p:pic>
        <p:nvPicPr>
          <p:cNvPr id="17" name="图片 16">
            <a:extLst>
              <a:ext uri="{FF2B5EF4-FFF2-40B4-BE49-F238E27FC236}">
                <a16:creationId xmlns:a16="http://schemas.microsoft.com/office/drawing/2014/main" id="{508C8829-5539-4FBE-B9B3-E5188581282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699484" y="4987413"/>
            <a:ext cx="1009582" cy="1007908"/>
          </a:xfrm>
          <a:prstGeom prst="rect">
            <a:avLst/>
          </a:prstGeom>
        </p:spPr>
      </p:pic>
      <p:sp>
        <p:nvSpPr>
          <p:cNvPr id="12" name="文本框 11">
            <a:extLst>
              <a:ext uri="{FF2B5EF4-FFF2-40B4-BE49-F238E27FC236}">
                <a16:creationId xmlns:a16="http://schemas.microsoft.com/office/drawing/2014/main" id="{961CBCA4-E8E3-4657-9660-ED848AC02EE3}"/>
              </a:ext>
            </a:extLst>
          </p:cNvPr>
          <p:cNvSpPr txBox="1"/>
          <p:nvPr/>
        </p:nvSpPr>
        <p:spPr>
          <a:xfrm>
            <a:off x="3259998" y="1816890"/>
            <a:ext cx="6713131" cy="3908762"/>
          </a:xfrm>
          <a:prstGeom prst="rect">
            <a:avLst/>
          </a:prstGeom>
          <a:noFill/>
        </p:spPr>
        <p:txBody>
          <a:bodyPr wrap="square" rtlCol="0">
            <a:spAutoFit/>
          </a:bodyPr>
          <a:lstStyle/>
          <a:p>
            <a:pPr algn="ct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a:p>
            <a:pPr algn="ctr"/>
            <a:r>
              <a:rPr lang="zh-CN" altLang="en-US" sz="32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大流行病是创新的“催化剂”吗？</a:t>
            </a: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a:p>
            <a:pPr algn="ct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a:p>
            <a:pPr algn="ct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a:p>
            <a:pPr algn="ct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a:p>
            <a:pPr algn="ctr"/>
            <a:r>
              <a:rPr lang="zh-CN" altLang="en-US"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报告人：柳美君</a:t>
            </a: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a:p>
            <a:pPr algn="ct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a:p>
            <a:pPr algn="ct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a:p>
            <a:pPr algn="ct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a:p>
            <a:pPr algn="ctr"/>
            <a:r>
              <a:rPr lang="zh-CN" altLang="en-US"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rPr>
              <a:t>复旦大学全球公共政策研究院</a:t>
            </a:r>
            <a:endParaRPr lang="en-US" altLang="zh-CN" sz="2400" dirty="0">
              <a:solidFill>
                <a:schemeClr val="bg1"/>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2" name="文本框 1">
            <a:extLst>
              <a:ext uri="{FF2B5EF4-FFF2-40B4-BE49-F238E27FC236}">
                <a16:creationId xmlns:a16="http://schemas.microsoft.com/office/drawing/2014/main" id="{4E292BF8-381A-C97B-4802-601DD3A3D61A}"/>
              </a:ext>
            </a:extLst>
          </p:cNvPr>
          <p:cNvSpPr txBox="1"/>
          <p:nvPr/>
        </p:nvSpPr>
        <p:spPr>
          <a:xfrm>
            <a:off x="3311150" y="204463"/>
            <a:ext cx="3742793" cy="400110"/>
          </a:xfrm>
          <a:prstGeom prst="rect">
            <a:avLst/>
          </a:prstGeom>
          <a:noFill/>
        </p:spPr>
        <p:txBody>
          <a:bodyPr wrap="square" rtlCol="0">
            <a:spAutoFit/>
          </a:bodyPr>
          <a:lstStyle/>
          <a:p>
            <a:r>
              <a:rPr lang="zh-CN" altLang="en-US" sz="2000" dirty="0">
                <a:solidFill>
                  <a:schemeClr val="bg1"/>
                </a:solidFill>
                <a:latin typeface="楷体" panose="02010609060101010101" pitchFamily="49" charset="-122"/>
                <a:ea typeface="楷体" panose="02010609060101010101" pitchFamily="49" charset="-122"/>
              </a:rPr>
              <a:t>全国情报学博士生学术论坛</a:t>
            </a:r>
          </a:p>
        </p:txBody>
      </p:sp>
    </p:spTree>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2"/>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10</a:t>
            </a:fld>
            <a:endParaRPr lang="zh-CN" altLang="en-US" dirty="0"/>
          </a:p>
        </p:txBody>
      </p:sp>
      <p:sp>
        <p:nvSpPr>
          <p:cNvPr id="11" name="文本框 10">
            <a:extLst>
              <a:ext uri="{FF2B5EF4-FFF2-40B4-BE49-F238E27FC236}">
                <a16:creationId xmlns:a16="http://schemas.microsoft.com/office/drawing/2014/main" id="{DA909664-FC1E-E342-BAF5-14F3000433BD}"/>
              </a:ext>
            </a:extLst>
          </p:cNvPr>
          <p:cNvSpPr txBox="1"/>
          <p:nvPr/>
        </p:nvSpPr>
        <p:spPr>
          <a:xfrm>
            <a:off x="423753" y="1560131"/>
            <a:ext cx="11344494" cy="2862322"/>
          </a:xfrm>
          <a:prstGeom prst="rect">
            <a:avLst/>
          </a:prstGeom>
          <a:noFill/>
        </p:spPr>
        <p:txBody>
          <a:bodyPr wrap="square" rtlCol="0">
            <a:spAutoFit/>
          </a:bodyPr>
          <a:lstStyle/>
          <a:p>
            <a:r>
              <a:rPr lang="zh-CN" altLang="en-US" sz="2000" dirty="0">
                <a:latin typeface="楷体" panose="02010609060101010101" pitchFamily="49" charset="-122"/>
                <a:ea typeface="楷体" panose="02010609060101010101" pitchFamily="49" charset="-122"/>
                <a:cs typeface="Arial" panose="020B0604020202020204" pitchFamily="34" charset="0"/>
              </a:rPr>
              <a:t>疫情期间，科学新颖性的演化可能伴随着其影响因素的变化，特别是与合作相关的因素。为克服学术资源的限制，科学家为了创造新颖知识和想法能通过两个关键渠道去获取更广范围的，更多元的知识、数据以及技能，开启首次合作以及进行国际合作。</a:t>
            </a:r>
            <a:endParaRPr lang="en-US" altLang="zh-CN" sz="2000" b="1" dirty="0">
              <a:solidFill>
                <a:schemeClr val="accent1"/>
              </a:solidFill>
              <a:latin typeface="楷体" panose="02010609060101010101" pitchFamily="49" charset="-122"/>
              <a:ea typeface="楷体" panose="02010609060101010101" pitchFamily="49" charset="-122"/>
              <a:cs typeface="Arial" panose="020B0604020202020204" pitchFamily="34" charset="0"/>
            </a:endParaRPr>
          </a:p>
          <a:p>
            <a:endParaRPr lang="en-US" altLang="zh-CN" sz="2000" b="1" dirty="0">
              <a:solidFill>
                <a:schemeClr val="accent1"/>
              </a:solidFill>
              <a:latin typeface="楷体" panose="02010609060101010101" pitchFamily="49" charset="-122"/>
              <a:ea typeface="楷体" panose="02010609060101010101" pitchFamily="49" charset="-122"/>
              <a:cs typeface="Arial" panose="020B0604020202020204" pitchFamily="34" charset="0"/>
            </a:endParaRPr>
          </a:p>
          <a:p>
            <a:endParaRPr lang="en-US" altLang="zh-CN" sz="2000" b="1" dirty="0">
              <a:solidFill>
                <a:schemeClr val="accent1"/>
              </a:solidFill>
              <a:latin typeface="楷体" panose="02010609060101010101" pitchFamily="49" charset="-122"/>
              <a:ea typeface="楷体" panose="02010609060101010101" pitchFamily="49" charset="-122"/>
              <a:cs typeface="Arial" panose="020B0604020202020204" pitchFamily="34" charset="0"/>
            </a:endParaRPr>
          </a:p>
          <a:p>
            <a:r>
              <a:rPr lang="en-US" altLang="zh-CN" sz="2000" b="1" dirty="0">
                <a:solidFill>
                  <a:schemeClr val="accent1"/>
                </a:solidFill>
                <a:latin typeface="楷体" panose="02010609060101010101" pitchFamily="49" charset="-122"/>
                <a:ea typeface="楷体" panose="02010609060101010101" pitchFamily="49" charset="-122"/>
                <a:cs typeface="Arial" panose="020B0604020202020204" pitchFamily="34" charset="0"/>
              </a:rPr>
              <a:t>RQ2: </a:t>
            </a:r>
            <a:r>
              <a:rPr lang="zh-CN" altLang="en-US" sz="2000" b="1" dirty="0">
                <a:solidFill>
                  <a:schemeClr val="accent1"/>
                </a:solidFill>
                <a:latin typeface="楷体" panose="02010609060101010101" pitchFamily="49" charset="-122"/>
                <a:ea typeface="楷体" panose="02010609060101010101" pitchFamily="49" charset="-122"/>
                <a:cs typeface="Arial" panose="020B0604020202020204" pitchFamily="34" charset="0"/>
              </a:rPr>
              <a:t>疫情期间，首次合作及国际合作如何变化？</a:t>
            </a:r>
          </a:p>
          <a:p>
            <a:endParaRPr lang="zh-CN" altLang="en-US" sz="2000" b="1" dirty="0">
              <a:solidFill>
                <a:schemeClr val="accent1"/>
              </a:solidFill>
              <a:latin typeface="楷体" panose="02010609060101010101" pitchFamily="49" charset="-122"/>
              <a:ea typeface="楷体" panose="02010609060101010101" pitchFamily="49" charset="-122"/>
              <a:cs typeface="Arial" panose="020B0604020202020204" pitchFamily="34" charset="0"/>
            </a:endParaRPr>
          </a:p>
          <a:p>
            <a:r>
              <a:rPr lang="en-US" altLang="zh-CN" sz="2000" b="1" dirty="0">
                <a:solidFill>
                  <a:schemeClr val="accent1"/>
                </a:solidFill>
                <a:latin typeface="楷体" panose="02010609060101010101" pitchFamily="49" charset="-122"/>
                <a:ea typeface="楷体" panose="02010609060101010101" pitchFamily="49" charset="-122"/>
                <a:cs typeface="Arial" panose="020B0604020202020204" pitchFamily="34" charset="0"/>
              </a:rPr>
              <a:t>RQ3: </a:t>
            </a:r>
            <a:r>
              <a:rPr lang="zh-CN" altLang="en-US" sz="2000" b="1" dirty="0">
                <a:solidFill>
                  <a:schemeClr val="accent1"/>
                </a:solidFill>
                <a:latin typeface="楷体" panose="02010609060101010101" pitchFamily="49" charset="-122"/>
                <a:ea typeface="楷体" panose="02010609060101010101" pitchFamily="49" charset="-122"/>
                <a:cs typeface="Arial" panose="020B0604020202020204" pitchFamily="34" charset="0"/>
              </a:rPr>
              <a:t>与正常时期相比，疫情期间，首次合作与科学新颖性的关系，以及国际合作与新颖性的关系是否不同？</a:t>
            </a:r>
            <a:endParaRPr lang="en-US" altLang="zh-CN" sz="2000" dirty="0">
              <a:latin typeface="楷体" panose="02010609060101010101" pitchFamily="49" charset="-122"/>
              <a:ea typeface="楷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2224379036"/>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590379BF-90AC-4479-8F96-64ED73AB5936}"/>
              </a:ext>
            </a:extLst>
          </p:cNvPr>
          <p:cNvPicPr>
            <a:picLocks noChangeAspect="1"/>
          </p:cNvPicPr>
          <p:nvPr/>
        </p:nvPicPr>
        <p:blipFill rotWithShape="1">
          <a:blip r:embed="rId4"/>
          <a:srcRect b="28482"/>
          <a:stretch/>
        </p:blipFill>
        <p:spPr>
          <a:xfrm>
            <a:off x="5117279" y="0"/>
            <a:ext cx="7200000" cy="6865773"/>
          </a:xfrm>
          <a:prstGeom prst="rect">
            <a:avLst/>
          </a:prstGeom>
        </p:spPr>
      </p:pic>
      <p:sp>
        <p:nvSpPr>
          <p:cNvPr id="12" name="直角三角形 11">
            <a:extLst>
              <a:ext uri="{FF2B5EF4-FFF2-40B4-BE49-F238E27FC236}">
                <a16:creationId xmlns:a16="http://schemas.microsoft.com/office/drawing/2014/main" id="{34212E45-6B06-4A6F-A9A8-3B4194194D52}"/>
              </a:ext>
            </a:extLst>
          </p:cNvPr>
          <p:cNvSpPr/>
          <p:nvPr/>
        </p:nvSpPr>
        <p:spPr>
          <a:xfrm>
            <a:off x="5117279" y="7772"/>
            <a:ext cx="7249994" cy="685800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组合 7">
            <a:extLst>
              <a:ext uri="{FF2B5EF4-FFF2-40B4-BE49-F238E27FC236}">
                <a16:creationId xmlns:a16="http://schemas.microsoft.com/office/drawing/2014/main" id="{6BDA95A0-9BF2-45E3-B70E-6EB85BC82198}"/>
              </a:ext>
            </a:extLst>
          </p:cNvPr>
          <p:cNvGrpSpPr/>
          <p:nvPr/>
        </p:nvGrpSpPr>
        <p:grpSpPr>
          <a:xfrm>
            <a:off x="1578000" y="3424655"/>
            <a:ext cx="1233428" cy="1233428"/>
            <a:chOff x="3613705" y="2612219"/>
            <a:chExt cx="1495676" cy="1495676"/>
          </a:xfrm>
        </p:grpSpPr>
        <p:sp>
          <p:nvSpPr>
            <p:cNvPr id="9" name="矩形 8">
              <a:extLst>
                <a:ext uri="{FF2B5EF4-FFF2-40B4-BE49-F238E27FC236}">
                  <a16:creationId xmlns:a16="http://schemas.microsoft.com/office/drawing/2014/main" id="{585B5132-14DF-4140-B4D6-45A9FF66A916}"/>
                </a:ext>
              </a:extLst>
            </p:cNvPr>
            <p:cNvSpPr/>
            <p:nvPr/>
          </p:nvSpPr>
          <p:spPr>
            <a:xfrm rot="18900000">
              <a:off x="3613705" y="2612219"/>
              <a:ext cx="1495676" cy="149567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 name="MH_Others_1">
              <a:extLst>
                <a:ext uri="{FF2B5EF4-FFF2-40B4-BE49-F238E27FC236}">
                  <a16:creationId xmlns:a16="http://schemas.microsoft.com/office/drawing/2014/main" id="{B581F02D-E096-4C24-8528-5C240F0AA69B}"/>
                </a:ext>
              </a:extLst>
            </p:cNvPr>
            <p:cNvSpPr txBox="1"/>
            <p:nvPr>
              <p:custDataLst>
                <p:tags r:id="rId1"/>
              </p:custDataLst>
            </p:nvPr>
          </p:nvSpPr>
          <p:spPr>
            <a:xfrm>
              <a:off x="3734451" y="2832873"/>
              <a:ext cx="1258866" cy="1007681"/>
            </a:xfrm>
            <a:prstGeom prst="rect">
              <a:avLst/>
            </a:prstGeom>
            <a:noFill/>
          </p:spPr>
          <p:txBody>
            <a:bodyPr vert="horz" wrap="square" lIns="0" tIns="0" rIns="0" bIns="0" anchor="ctr">
              <a:spAutoFit/>
            </a:bodyPr>
            <a:lstStyle/>
            <a:p>
              <a:pPr algn="ctr" eaLnBrk="1" hangingPunct="1">
                <a:defRPr/>
              </a:pPr>
              <a:r>
                <a:rPr lang="en-US" altLang="zh-CN" sz="5400" b="1" noProof="1">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5400"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3" name="矩形 12">
            <a:extLst>
              <a:ext uri="{FF2B5EF4-FFF2-40B4-BE49-F238E27FC236}">
                <a16:creationId xmlns:a16="http://schemas.microsoft.com/office/drawing/2014/main" id="{3A708EED-A37B-4E67-B4DE-3C0DAFEF52D5}"/>
              </a:ext>
            </a:extLst>
          </p:cNvPr>
          <p:cNvSpPr/>
          <p:nvPr/>
        </p:nvSpPr>
        <p:spPr>
          <a:xfrm>
            <a:off x="3066880" y="3461657"/>
            <a:ext cx="4908720" cy="674224"/>
          </a:xfrm>
          <a:prstGeom prst="rect">
            <a:avLst/>
          </a:prstGeom>
        </p:spPr>
        <p:txBody>
          <a:bodyPr wrap="square" lIns="0" tIns="0" rIns="0" bIns="0">
            <a:spAutoFit/>
          </a:bodyPr>
          <a:lstStyle/>
          <a:p>
            <a:pPr>
              <a:lnSpc>
                <a:spcPct val="120000"/>
              </a:lnSpc>
              <a:buNone/>
            </a:pPr>
            <a:r>
              <a:rPr lang="zh-CN" altLang="en-US" sz="4000" b="1" dirty="0">
                <a:solidFill>
                  <a:srgbClr val="002060"/>
                </a:solidFill>
                <a:latin typeface="Times New Roman" panose="02020603050405020304" pitchFamily="18" charset="0"/>
                <a:ea typeface="楷体" panose="02010609060101010101" pitchFamily="49" charset="-122"/>
                <a:cs typeface="Times New Roman" panose="02020603050405020304" pitchFamily="18" charset="0"/>
                <a:sym typeface="时尚中黑简体" panose="01010104010101010101" charset="-122"/>
              </a:rPr>
              <a:t>数据和方法</a:t>
            </a:r>
          </a:p>
        </p:txBody>
      </p:sp>
    </p:spTree>
    <p:extLst>
      <p:ext uri="{BB962C8B-B14F-4D97-AF65-F5344CB8AC3E}">
        <p14:creationId xmlns:p14="http://schemas.microsoft.com/office/powerpoint/2010/main" val="22573488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0"/>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12</a:t>
            </a:fld>
            <a:endParaRPr lang="zh-CN" altLang="en-US" dirty="0"/>
          </a:p>
        </p:txBody>
      </p:sp>
      <p:sp>
        <p:nvSpPr>
          <p:cNvPr id="11" name="文本框 10">
            <a:extLst>
              <a:ext uri="{FF2B5EF4-FFF2-40B4-BE49-F238E27FC236}">
                <a16:creationId xmlns:a16="http://schemas.microsoft.com/office/drawing/2014/main" id="{DA909664-FC1E-E342-BAF5-14F3000433BD}"/>
              </a:ext>
            </a:extLst>
          </p:cNvPr>
          <p:cNvSpPr txBox="1"/>
          <p:nvPr/>
        </p:nvSpPr>
        <p:spPr>
          <a:xfrm>
            <a:off x="423753" y="1560131"/>
            <a:ext cx="11344494" cy="3539430"/>
          </a:xfrm>
          <a:prstGeom prst="rect">
            <a:avLst/>
          </a:prstGeom>
          <a:noFill/>
        </p:spPr>
        <p:txBody>
          <a:bodyPr wrap="square" rtlCol="0">
            <a:spAutoFit/>
          </a:bodyPr>
          <a:lstStyle/>
          <a:p>
            <a:r>
              <a:rPr lang="zh-CN" altLang="en-US" sz="2400" b="1" dirty="0">
                <a:solidFill>
                  <a:schemeClr val="accent1"/>
                </a:solidFill>
                <a:latin typeface="楷体" panose="02010609060101010101" pitchFamily="49" charset="-122"/>
                <a:ea typeface="楷体" panose="02010609060101010101" pitchFamily="49" charset="-122"/>
                <a:cs typeface="Arial" panose="020B0604020202020204" pitchFamily="34" charset="0"/>
              </a:rPr>
              <a:t>数据</a:t>
            </a:r>
            <a:endParaRPr lang="en-US" altLang="zh-CN" sz="2400" b="1" dirty="0">
              <a:solidFill>
                <a:schemeClr val="accent1"/>
              </a:solidFill>
              <a:latin typeface="楷体" panose="02010609060101010101" pitchFamily="49" charset="-122"/>
              <a:ea typeface="楷体" panose="02010609060101010101" pitchFamily="49" charset="-122"/>
              <a:cs typeface="Arial" panose="020B0604020202020204" pitchFamily="34" charset="0"/>
            </a:endParaRPr>
          </a:p>
          <a:p>
            <a:endParaRPr lang="en-US" altLang="zh-CN" sz="2000" b="1" dirty="0">
              <a:solidFill>
                <a:schemeClr val="accent1"/>
              </a:solidFill>
              <a:latin typeface="楷体" panose="02010609060101010101" pitchFamily="49" charset="-122"/>
              <a:ea typeface="楷体" panose="02010609060101010101" pitchFamily="49" charset="-122"/>
              <a:cs typeface="Arial" panose="020B0604020202020204" pitchFamily="34" charset="0"/>
            </a:endParaRPr>
          </a:p>
          <a:p>
            <a:pPr marL="342900" indent="-342900">
              <a:buFont typeface="Wingdings" panose="05000000000000000000" pitchFamily="2" charset="2"/>
              <a:buChar char="l"/>
            </a:pPr>
            <a:r>
              <a:rPr lang="zh-CN" altLang="en-US" sz="2000" dirty="0">
                <a:latin typeface="楷体" panose="02010609060101010101" pitchFamily="49" charset="-122"/>
                <a:ea typeface="楷体" panose="02010609060101010101" pitchFamily="49" charset="-122"/>
                <a:cs typeface="Arial" panose="020B0604020202020204" pitchFamily="34" charset="0"/>
              </a:rPr>
              <a:t>本研究的数据来源是新冠肺炎公开研究数据集（</a:t>
            </a:r>
            <a:r>
              <a:rPr lang="en-US" altLang="zh-CN" sz="2000" dirty="0">
                <a:latin typeface="楷体" panose="02010609060101010101" pitchFamily="49" charset="-122"/>
                <a:ea typeface="楷体" panose="02010609060101010101" pitchFamily="49" charset="-122"/>
                <a:cs typeface="Arial" panose="020B0604020202020204" pitchFamily="34" charset="0"/>
              </a:rPr>
              <a:t>COVID-19 Open Research Dataset</a:t>
            </a:r>
            <a:r>
              <a:rPr lang="zh-CN" altLang="en-US" sz="2000" dirty="0">
                <a:latin typeface="楷体" panose="02010609060101010101" pitchFamily="49" charset="-122"/>
                <a:ea typeface="楷体" panose="02010609060101010101" pitchFamily="49" charset="-122"/>
                <a:cs typeface="Arial" panose="020B0604020202020204" pitchFamily="34" charset="0"/>
              </a:rPr>
              <a:t>，简称</a:t>
            </a:r>
            <a:r>
              <a:rPr lang="en-US" altLang="zh-CN" sz="2000" dirty="0">
                <a:latin typeface="楷体" panose="02010609060101010101" pitchFamily="49" charset="-122"/>
                <a:ea typeface="楷体" panose="02010609060101010101" pitchFamily="49" charset="-122"/>
                <a:cs typeface="Arial" panose="020B0604020202020204" pitchFamily="34" charset="0"/>
              </a:rPr>
              <a:t>CORD</a:t>
            </a:r>
            <a:r>
              <a:rPr lang="zh-CN" altLang="en-US" sz="2000" dirty="0">
                <a:latin typeface="楷体" panose="02010609060101010101" pitchFamily="49" charset="-122"/>
                <a:ea typeface="楷体" panose="02010609060101010101" pitchFamily="49" charset="-122"/>
                <a:cs typeface="Arial" panose="020B0604020202020204" pitchFamily="34" charset="0"/>
              </a:rPr>
              <a:t>数据集），以及</a:t>
            </a:r>
            <a:r>
              <a:rPr lang="en-US" altLang="zh-CN" sz="2000" dirty="0">
                <a:latin typeface="楷体" panose="02010609060101010101" pitchFamily="49" charset="-122"/>
                <a:ea typeface="楷体" panose="02010609060101010101" pitchFamily="49" charset="-122"/>
                <a:cs typeface="Arial" panose="020B0604020202020204" pitchFamily="34" charset="0"/>
              </a:rPr>
              <a:t>Our World in Data</a:t>
            </a:r>
            <a:r>
              <a:rPr lang="zh-CN" altLang="en-US" sz="2000" dirty="0">
                <a:latin typeface="楷体" panose="02010609060101010101" pitchFamily="49" charset="-122"/>
                <a:ea typeface="楷体" panose="02010609060101010101" pitchFamily="49" charset="-122"/>
                <a:cs typeface="Arial" panose="020B0604020202020204" pitchFamily="34" charset="0"/>
              </a:rPr>
              <a:t>公布的涵盖</a:t>
            </a:r>
            <a:r>
              <a:rPr lang="en-US" altLang="zh-CN" sz="2000" dirty="0">
                <a:latin typeface="楷体" panose="02010609060101010101" pitchFamily="49" charset="-122"/>
                <a:ea typeface="楷体" panose="02010609060101010101" pitchFamily="49" charset="-122"/>
                <a:cs typeface="Arial" panose="020B0604020202020204" pitchFamily="34" charset="0"/>
              </a:rPr>
              <a:t>211</a:t>
            </a:r>
            <a:r>
              <a:rPr lang="zh-CN" altLang="en-US" sz="2000" dirty="0">
                <a:latin typeface="楷体" panose="02010609060101010101" pitchFamily="49" charset="-122"/>
                <a:ea typeface="楷体" panose="02010609060101010101" pitchFamily="49" charset="-122"/>
                <a:cs typeface="Arial" panose="020B0604020202020204" pitchFamily="34" charset="0"/>
              </a:rPr>
              <a:t>个国家的新冠肺炎病例数据。本研究的论文数据包括发表于</a:t>
            </a:r>
            <a:r>
              <a:rPr lang="en-US" altLang="zh-CN" sz="2000" dirty="0">
                <a:latin typeface="楷体" panose="02010609060101010101" pitchFamily="49" charset="-122"/>
                <a:ea typeface="楷体" panose="02010609060101010101" pitchFamily="49" charset="-122"/>
                <a:cs typeface="Arial" panose="020B0604020202020204" pitchFamily="34" charset="0"/>
              </a:rPr>
              <a:t>2020</a:t>
            </a:r>
            <a:r>
              <a:rPr lang="zh-CN" altLang="en-US" sz="2000" dirty="0">
                <a:latin typeface="楷体" panose="02010609060101010101" pitchFamily="49" charset="-122"/>
                <a:ea typeface="楷体" panose="02010609060101010101" pitchFamily="49" charset="-122"/>
                <a:cs typeface="Arial" panose="020B0604020202020204" pitchFamily="34" charset="0"/>
              </a:rPr>
              <a:t>年</a:t>
            </a:r>
            <a:r>
              <a:rPr lang="en-US" altLang="zh-CN" sz="2000" dirty="0">
                <a:latin typeface="楷体" panose="02010609060101010101" pitchFamily="49" charset="-122"/>
                <a:ea typeface="楷体" panose="02010609060101010101" pitchFamily="49" charset="-122"/>
                <a:cs typeface="Arial" panose="020B0604020202020204" pitchFamily="34" charset="0"/>
              </a:rPr>
              <a:t>12</a:t>
            </a:r>
            <a:r>
              <a:rPr lang="zh-CN" altLang="en-US" sz="2000" dirty="0">
                <a:latin typeface="楷体" panose="02010609060101010101" pitchFamily="49" charset="-122"/>
                <a:ea typeface="楷体" panose="02010609060101010101" pitchFamily="49" charset="-122"/>
                <a:cs typeface="Arial" panose="020B0604020202020204" pitchFamily="34" charset="0"/>
              </a:rPr>
              <a:t>月以前的冠状病毒相关研究论文。</a:t>
            </a:r>
            <a:endParaRPr lang="en-US" altLang="zh-CN" sz="2000" dirty="0">
              <a:latin typeface="楷体" panose="02010609060101010101" pitchFamily="49" charset="-122"/>
              <a:ea typeface="楷体" panose="02010609060101010101" pitchFamily="49" charset="-122"/>
              <a:cs typeface="Arial" panose="020B0604020202020204" pitchFamily="34" charset="0"/>
            </a:endParaRPr>
          </a:p>
          <a:p>
            <a:pPr marL="342900" indent="-342900">
              <a:buFont typeface="Wingdings" panose="05000000000000000000" pitchFamily="2" charset="2"/>
              <a:buChar char="l"/>
            </a:pPr>
            <a:endParaRPr lang="en-US" altLang="zh-CN" sz="2000" dirty="0">
              <a:latin typeface="楷体" panose="02010609060101010101" pitchFamily="49" charset="-122"/>
              <a:ea typeface="楷体" panose="02010609060101010101" pitchFamily="49" charset="-122"/>
              <a:cs typeface="Arial" panose="020B0604020202020204" pitchFamily="34" charset="0"/>
            </a:endParaRPr>
          </a:p>
          <a:p>
            <a:pPr marL="342900" indent="-342900">
              <a:buFont typeface="Wingdings" panose="05000000000000000000" pitchFamily="2" charset="2"/>
              <a:buChar char="l"/>
            </a:pPr>
            <a:r>
              <a:rPr lang="zh-CN" altLang="en-US" sz="2000" dirty="0">
                <a:latin typeface="楷体" panose="02010609060101010101" pitchFamily="49" charset="-122"/>
                <a:ea typeface="楷体" panose="02010609060101010101" pitchFamily="49" charset="-122"/>
                <a:cs typeface="Arial" panose="020B0604020202020204" pitchFamily="34" charset="0"/>
              </a:rPr>
              <a:t>通过</a:t>
            </a:r>
            <a:r>
              <a:rPr lang="en-US" altLang="zh-CN" sz="2000" dirty="0">
                <a:latin typeface="楷体" panose="02010609060101010101" pitchFamily="49" charset="-122"/>
                <a:ea typeface="楷体" panose="02010609060101010101" pitchFamily="49" charset="-122"/>
                <a:cs typeface="Arial" panose="020B0604020202020204" pitchFamily="34" charset="0"/>
              </a:rPr>
              <a:t>CORD</a:t>
            </a:r>
            <a:r>
              <a:rPr lang="zh-CN" altLang="en-US" sz="2000" dirty="0">
                <a:latin typeface="楷体" panose="02010609060101010101" pitchFamily="49" charset="-122"/>
                <a:ea typeface="楷体" panose="02010609060101010101" pitchFamily="49" charset="-122"/>
                <a:cs typeface="Arial" panose="020B0604020202020204" pitchFamily="34" charset="0"/>
              </a:rPr>
              <a:t>论文</a:t>
            </a:r>
            <a:r>
              <a:rPr lang="en-US" altLang="zh-CN" sz="2000" dirty="0">
                <a:latin typeface="楷体" panose="02010609060101010101" pitchFamily="49" charset="-122"/>
                <a:ea typeface="楷体" panose="02010609060101010101" pitchFamily="49" charset="-122"/>
                <a:cs typeface="Arial" panose="020B0604020202020204" pitchFamily="34" charset="0"/>
              </a:rPr>
              <a:t>DOI</a:t>
            </a:r>
            <a:r>
              <a:rPr lang="zh-CN" altLang="en-US" sz="2000" dirty="0">
                <a:latin typeface="楷体" panose="02010609060101010101" pitchFamily="49" charset="-122"/>
                <a:ea typeface="楷体" panose="02010609060101010101" pitchFamily="49" charset="-122"/>
                <a:cs typeface="Arial" panose="020B0604020202020204" pitchFamily="34" charset="0"/>
              </a:rPr>
              <a:t>以及</a:t>
            </a:r>
            <a:r>
              <a:rPr lang="en-US" altLang="zh-CN" sz="2000" dirty="0">
                <a:latin typeface="楷体" panose="02010609060101010101" pitchFamily="49" charset="-122"/>
                <a:ea typeface="楷体" panose="02010609060101010101" pitchFamily="49" charset="-122"/>
                <a:cs typeface="Arial" panose="020B0604020202020204" pitchFamily="34" charset="0"/>
              </a:rPr>
              <a:t>PubMed ID, </a:t>
            </a:r>
            <a:r>
              <a:rPr lang="zh-CN" altLang="en-US" sz="2000" dirty="0">
                <a:latin typeface="楷体" panose="02010609060101010101" pitchFamily="49" charset="-122"/>
                <a:ea typeface="楷体" panose="02010609060101010101" pitchFamily="49" charset="-122"/>
                <a:cs typeface="Arial" panose="020B0604020202020204" pitchFamily="34" charset="0"/>
              </a:rPr>
              <a:t>我们识别并匹配</a:t>
            </a:r>
            <a:r>
              <a:rPr lang="en-US" altLang="zh-CN" sz="2000" dirty="0">
                <a:latin typeface="楷体" panose="02010609060101010101" pitchFamily="49" charset="-122"/>
                <a:ea typeface="楷体" panose="02010609060101010101" pitchFamily="49" charset="-122"/>
                <a:cs typeface="Arial" panose="020B0604020202020204" pitchFamily="34" charset="0"/>
              </a:rPr>
              <a:t>CORD</a:t>
            </a:r>
            <a:r>
              <a:rPr lang="zh-CN" altLang="en-US" sz="2000" dirty="0">
                <a:latin typeface="楷体" panose="02010609060101010101" pitchFamily="49" charset="-122"/>
                <a:ea typeface="楷体" panose="02010609060101010101" pitchFamily="49" charset="-122"/>
                <a:cs typeface="Arial" panose="020B0604020202020204" pitchFamily="34" charset="0"/>
              </a:rPr>
              <a:t>论文在</a:t>
            </a:r>
            <a:r>
              <a:rPr lang="en-US" altLang="zh-CN" sz="2000" dirty="0">
                <a:latin typeface="楷体" panose="02010609060101010101" pitchFamily="49" charset="-122"/>
                <a:ea typeface="楷体" panose="02010609060101010101" pitchFamily="49" charset="-122"/>
                <a:cs typeface="Arial" panose="020B0604020202020204" pitchFamily="34" charset="0"/>
              </a:rPr>
              <a:t>PubMed</a:t>
            </a:r>
            <a:r>
              <a:rPr lang="zh-CN" altLang="en-US" sz="2000" dirty="0">
                <a:latin typeface="楷体" panose="02010609060101010101" pitchFamily="49" charset="-122"/>
                <a:ea typeface="楷体" panose="02010609060101010101" pitchFamily="49" charset="-122"/>
                <a:cs typeface="Arial" panose="020B0604020202020204" pitchFamily="34" charset="0"/>
              </a:rPr>
              <a:t>中的版本，并且获得每篇</a:t>
            </a:r>
            <a:r>
              <a:rPr lang="en-US" altLang="zh-CN" sz="2000" dirty="0">
                <a:latin typeface="楷体" panose="02010609060101010101" pitchFamily="49" charset="-122"/>
                <a:ea typeface="楷体" panose="02010609060101010101" pitchFamily="49" charset="-122"/>
                <a:cs typeface="Arial" panose="020B0604020202020204" pitchFamily="34" charset="0"/>
              </a:rPr>
              <a:t>CORD</a:t>
            </a:r>
            <a:r>
              <a:rPr lang="zh-CN" altLang="en-US" sz="2000" dirty="0">
                <a:latin typeface="楷体" panose="02010609060101010101" pitchFamily="49" charset="-122"/>
                <a:ea typeface="楷体" panose="02010609060101010101" pitchFamily="49" charset="-122"/>
                <a:cs typeface="Arial" panose="020B0604020202020204" pitchFamily="34" charset="0"/>
              </a:rPr>
              <a:t>论文中的作者在</a:t>
            </a:r>
            <a:r>
              <a:rPr lang="en-US" altLang="zh-CN" sz="2000" dirty="0">
                <a:latin typeface="楷体" panose="02010609060101010101" pitchFamily="49" charset="-122"/>
                <a:ea typeface="楷体" panose="02010609060101010101" pitchFamily="49" charset="-122"/>
                <a:cs typeface="Arial" panose="020B0604020202020204" pitchFamily="34" charset="0"/>
              </a:rPr>
              <a:t>PubMed</a:t>
            </a:r>
            <a:r>
              <a:rPr lang="zh-CN" altLang="en-US" sz="2000" dirty="0">
                <a:latin typeface="楷体" panose="02010609060101010101" pitchFamily="49" charset="-122"/>
                <a:ea typeface="楷体" panose="02010609060101010101" pitchFamily="49" charset="-122"/>
                <a:cs typeface="Arial" panose="020B0604020202020204" pitchFamily="34" charset="0"/>
              </a:rPr>
              <a:t>数据库中的作者</a:t>
            </a:r>
            <a:r>
              <a:rPr lang="en-US" altLang="zh-CN" sz="2000" dirty="0">
                <a:latin typeface="楷体" panose="02010609060101010101" pitchFamily="49" charset="-122"/>
                <a:ea typeface="楷体" panose="02010609060101010101" pitchFamily="49" charset="-122"/>
                <a:cs typeface="Arial" panose="020B0604020202020204" pitchFamily="34" charset="0"/>
              </a:rPr>
              <a:t>ID</a:t>
            </a:r>
            <a:r>
              <a:rPr lang="zh-CN" altLang="en-US" sz="2000" dirty="0">
                <a:latin typeface="楷体" panose="02010609060101010101" pitchFamily="49" charset="-122"/>
                <a:ea typeface="楷体" panose="02010609060101010101" pitchFamily="49" charset="-122"/>
                <a:cs typeface="Arial" panose="020B0604020202020204" pitchFamily="34" charset="0"/>
              </a:rPr>
              <a:t>以及作者的机构及地址信息。通过作者</a:t>
            </a:r>
            <a:r>
              <a:rPr lang="en-US" altLang="zh-CN" sz="2000" dirty="0">
                <a:latin typeface="楷体" panose="02010609060101010101" pitchFamily="49" charset="-122"/>
                <a:ea typeface="楷体" panose="02010609060101010101" pitchFamily="49" charset="-122"/>
                <a:cs typeface="Arial" panose="020B0604020202020204" pitchFamily="34" charset="0"/>
              </a:rPr>
              <a:t>ID</a:t>
            </a:r>
            <a:r>
              <a:rPr lang="zh-CN" altLang="en-US" sz="2000" dirty="0">
                <a:latin typeface="楷体" panose="02010609060101010101" pitchFamily="49" charset="-122"/>
                <a:ea typeface="楷体" panose="02010609060101010101" pitchFamily="49" charset="-122"/>
                <a:cs typeface="Arial" panose="020B0604020202020204" pitchFamily="34" charset="0"/>
              </a:rPr>
              <a:t>，基于作者在</a:t>
            </a:r>
            <a:r>
              <a:rPr lang="en-US" altLang="zh-CN" sz="2000" dirty="0">
                <a:latin typeface="楷体" panose="02010609060101010101" pitchFamily="49" charset="-122"/>
                <a:ea typeface="楷体" panose="02010609060101010101" pitchFamily="49" charset="-122"/>
                <a:cs typeface="Arial" panose="020B0604020202020204" pitchFamily="34" charset="0"/>
              </a:rPr>
              <a:t>PubMed</a:t>
            </a:r>
            <a:r>
              <a:rPr lang="zh-CN" altLang="en-US" sz="2000" dirty="0">
                <a:latin typeface="楷体" panose="02010609060101010101" pitchFamily="49" charset="-122"/>
                <a:ea typeface="楷体" panose="02010609060101010101" pitchFamily="49" charset="-122"/>
                <a:cs typeface="Arial" panose="020B0604020202020204" pitchFamily="34" charset="0"/>
              </a:rPr>
              <a:t>中的发文历史，我们能识别每篇论文中的作者在论文发表前是否有过合作。基于作者的机构及地址信息，我们能够识别每个作者的国家信息。最终，本研究用于分析的数据包括超过</a:t>
            </a:r>
            <a:r>
              <a:rPr lang="en-US" altLang="zh-CN" sz="2000" dirty="0">
                <a:latin typeface="楷体" panose="02010609060101010101" pitchFamily="49" charset="-122"/>
                <a:ea typeface="楷体" panose="02010609060101010101" pitchFamily="49" charset="-122"/>
                <a:cs typeface="Arial" panose="020B0604020202020204" pitchFamily="34" charset="0"/>
              </a:rPr>
              <a:t>16</a:t>
            </a:r>
            <a:r>
              <a:rPr lang="zh-CN" altLang="en-US" sz="2000" dirty="0">
                <a:latin typeface="楷体" panose="02010609060101010101" pitchFamily="49" charset="-122"/>
                <a:ea typeface="楷体" panose="02010609060101010101" pitchFamily="49" charset="-122"/>
                <a:cs typeface="Arial" panose="020B0604020202020204" pitchFamily="34" charset="0"/>
              </a:rPr>
              <a:t>万篇的冠状病毒相关论文。</a:t>
            </a:r>
            <a:endParaRPr lang="en-US" altLang="zh-CN" sz="2000" dirty="0">
              <a:latin typeface="楷体" panose="02010609060101010101" pitchFamily="49" charset="-122"/>
              <a:ea typeface="楷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2964092973"/>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0"/>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13</a:t>
            </a:fld>
            <a:endParaRPr lang="zh-CN" altLang="en-US" dirty="0"/>
          </a:p>
        </p:txBody>
      </p:sp>
      <p:sp>
        <p:nvSpPr>
          <p:cNvPr id="11" name="文本框 10">
            <a:extLst>
              <a:ext uri="{FF2B5EF4-FFF2-40B4-BE49-F238E27FC236}">
                <a16:creationId xmlns:a16="http://schemas.microsoft.com/office/drawing/2014/main" id="{DA909664-FC1E-E342-BAF5-14F3000433BD}"/>
              </a:ext>
            </a:extLst>
          </p:cNvPr>
          <p:cNvSpPr txBox="1"/>
          <p:nvPr/>
        </p:nvSpPr>
        <p:spPr>
          <a:xfrm>
            <a:off x="372638" y="924027"/>
            <a:ext cx="11344494" cy="461665"/>
          </a:xfrm>
          <a:prstGeom prst="rect">
            <a:avLst/>
          </a:prstGeom>
          <a:noFill/>
        </p:spPr>
        <p:txBody>
          <a:bodyPr wrap="square" rtlCol="0">
            <a:spAutoFit/>
          </a:bodyPr>
          <a:lstStyle/>
          <a:p>
            <a:r>
              <a:rPr lang="zh-CN" altLang="en-US" sz="2400" b="1" dirty="0">
                <a:solidFill>
                  <a:schemeClr val="accent1"/>
                </a:solidFill>
                <a:latin typeface="楷体" panose="02010609060101010101" pitchFamily="49" charset="-122"/>
                <a:ea typeface="楷体" panose="02010609060101010101" pitchFamily="49" charset="-122"/>
                <a:cs typeface="Arial" panose="020B0604020202020204" pitchFamily="34" charset="0"/>
              </a:rPr>
              <a:t>基于生物医药实体测量论文的科学新颖性</a:t>
            </a:r>
            <a:endParaRPr lang="en-US" altLang="zh-CN" sz="2000" b="1" dirty="0">
              <a:solidFill>
                <a:schemeClr val="accent1"/>
              </a:solidFill>
              <a:latin typeface="楷体" panose="02010609060101010101" pitchFamily="49" charset="-122"/>
              <a:ea typeface="楷体" panose="02010609060101010101" pitchFamily="49" charset="-122"/>
              <a:cs typeface="Arial" panose="020B0604020202020204" pitchFamily="34" charset="0"/>
            </a:endParaRPr>
          </a:p>
        </p:txBody>
      </p:sp>
      <p:sp>
        <p:nvSpPr>
          <p:cNvPr id="3" name="文本框 2">
            <a:extLst>
              <a:ext uri="{FF2B5EF4-FFF2-40B4-BE49-F238E27FC236}">
                <a16:creationId xmlns:a16="http://schemas.microsoft.com/office/drawing/2014/main" id="{CDF2C1FC-2156-0178-17D0-557DE665B689}"/>
              </a:ext>
            </a:extLst>
          </p:cNvPr>
          <p:cNvSpPr txBox="1"/>
          <p:nvPr/>
        </p:nvSpPr>
        <p:spPr>
          <a:xfrm>
            <a:off x="372638" y="1652336"/>
            <a:ext cx="11543276" cy="2308324"/>
          </a:xfrm>
          <a:prstGeom prst="rect">
            <a:avLst/>
          </a:prstGeom>
          <a:noFill/>
        </p:spPr>
        <p:txBody>
          <a:bodyPr wrap="square">
            <a:spAutoFit/>
          </a:bodyPr>
          <a:lstStyle/>
          <a:p>
            <a:r>
              <a:rPr lang="zh-CN" altLang="en-US" dirty="0">
                <a:latin typeface="楷体" panose="02010609060101010101" pitchFamily="49" charset="-122"/>
                <a:ea typeface="楷体" panose="02010609060101010101" pitchFamily="49" charset="-122"/>
                <a:cs typeface="Arial" panose="020B0604020202020204" pitchFamily="34" charset="0"/>
              </a:rPr>
              <a:t>基于组合创新理论，本研究认为，如果论文对距离较远的知识进行了重组，则论文更加新颖。</a:t>
            </a:r>
            <a:endParaRPr lang="en-US" altLang="zh-CN" dirty="0">
              <a:latin typeface="楷体" panose="02010609060101010101" pitchFamily="49" charset="-122"/>
              <a:ea typeface="楷体" panose="02010609060101010101" pitchFamily="49" charset="-122"/>
              <a:cs typeface="Arial" panose="020B0604020202020204" pitchFamily="34" charset="0"/>
            </a:endParaRPr>
          </a:p>
          <a:p>
            <a:endParaRPr lang="en-US" altLang="zh-CN" dirty="0">
              <a:latin typeface="楷体" panose="02010609060101010101" pitchFamily="49" charset="-122"/>
              <a:ea typeface="楷体" panose="02010609060101010101" pitchFamily="49" charset="-122"/>
              <a:cs typeface="Arial" panose="020B0604020202020204" pitchFamily="34" charset="0"/>
            </a:endParaRPr>
          </a:p>
          <a:p>
            <a:pPr marL="285750" indent="-285750">
              <a:buFont typeface="Wingdings" panose="05000000000000000000" pitchFamily="2" charset="2"/>
              <a:buChar char="l"/>
            </a:pPr>
            <a:r>
              <a:rPr lang="zh-CN" altLang="en-US" dirty="0">
                <a:latin typeface="楷体" panose="02010609060101010101" pitchFamily="49" charset="-122"/>
                <a:ea typeface="楷体" panose="02010609060101010101" pitchFamily="49" charset="-122"/>
                <a:cs typeface="Arial" panose="020B0604020202020204" pitchFamily="34" charset="0"/>
              </a:rPr>
              <a:t>提取了</a:t>
            </a:r>
            <a:r>
              <a:rPr lang="en-US" altLang="zh-CN" dirty="0">
                <a:latin typeface="楷体" panose="02010609060101010101" pitchFamily="49" charset="-122"/>
                <a:ea typeface="楷体" panose="02010609060101010101" pitchFamily="49" charset="-122"/>
                <a:cs typeface="Arial" panose="020B0604020202020204" pitchFamily="34" charset="0"/>
              </a:rPr>
              <a:t>16</a:t>
            </a:r>
            <a:r>
              <a:rPr lang="zh-CN" altLang="en-US" dirty="0">
                <a:latin typeface="楷体" panose="02010609060101010101" pitchFamily="49" charset="-122"/>
                <a:ea typeface="楷体" panose="02010609060101010101" pitchFamily="49" charset="-122"/>
                <a:cs typeface="Arial" panose="020B0604020202020204" pitchFamily="34" charset="0"/>
              </a:rPr>
              <a:t>万篇论文的题目和摘要中包含的生物实体（</a:t>
            </a:r>
            <a:r>
              <a:rPr lang="en-US" altLang="zh-CN" dirty="0">
                <a:latin typeface="楷体" panose="02010609060101010101" pitchFamily="49" charset="-122"/>
                <a:ea typeface="楷体" panose="02010609060101010101" pitchFamily="49" charset="-122"/>
                <a:cs typeface="Arial" panose="020B0604020202020204" pitchFamily="34" charset="0"/>
              </a:rPr>
              <a:t>bio-entity</a:t>
            </a:r>
            <a:r>
              <a:rPr lang="zh-CN" altLang="en-US" dirty="0">
                <a:latin typeface="楷体" panose="02010609060101010101" pitchFamily="49" charset="-122"/>
                <a:ea typeface="楷体" panose="02010609060101010101" pitchFamily="49" charset="-122"/>
                <a:cs typeface="Arial" panose="020B0604020202020204" pitchFamily="34" charset="0"/>
              </a:rPr>
              <a:t>）。</a:t>
            </a:r>
            <a:endParaRPr lang="en-US" altLang="zh-CN" dirty="0">
              <a:latin typeface="楷体" panose="02010609060101010101" pitchFamily="49" charset="-122"/>
              <a:ea typeface="楷体" panose="02010609060101010101" pitchFamily="49" charset="-122"/>
              <a:cs typeface="Arial" panose="020B0604020202020204" pitchFamily="34" charset="0"/>
            </a:endParaRPr>
          </a:p>
          <a:p>
            <a:pPr marL="285750" indent="-285750">
              <a:buFont typeface="Wingdings" panose="05000000000000000000" pitchFamily="2" charset="2"/>
              <a:buChar char="l"/>
            </a:pPr>
            <a:r>
              <a:rPr lang="zh-CN" altLang="en-US" dirty="0">
                <a:latin typeface="楷体" panose="02010609060101010101" pitchFamily="49" charset="-122"/>
                <a:ea typeface="楷体" panose="02010609060101010101" pitchFamily="49" charset="-122"/>
                <a:cs typeface="Arial" panose="020B0604020202020204" pitchFamily="34" charset="0"/>
              </a:rPr>
              <a:t>对每篇论文中的生物实体进行组合配对。我们使用</a:t>
            </a:r>
            <a:r>
              <a:rPr lang="en-US" altLang="zh-CN" dirty="0" err="1">
                <a:latin typeface="楷体" panose="02010609060101010101" pitchFamily="49" charset="-122"/>
                <a:ea typeface="楷体" panose="02010609060101010101" pitchFamily="49" charset="-122"/>
                <a:cs typeface="Arial" panose="020B0604020202020204" pitchFamily="34" charset="0"/>
              </a:rPr>
              <a:t>BioBERT</a:t>
            </a:r>
            <a:r>
              <a:rPr lang="zh-CN" altLang="en-US" dirty="0">
                <a:latin typeface="楷体" panose="02010609060101010101" pitchFamily="49" charset="-122"/>
                <a:ea typeface="楷体" panose="02010609060101010101" pitchFamily="49" charset="-122"/>
                <a:cs typeface="Arial" panose="020B0604020202020204" pitchFamily="34" charset="0"/>
              </a:rPr>
              <a:t>获得每个生物实体的特征向量</a:t>
            </a:r>
            <a:r>
              <a:rPr lang="en-US" altLang="zh-CN" dirty="0">
                <a:latin typeface="楷体" panose="02010609060101010101" pitchFamily="49" charset="-122"/>
                <a:ea typeface="楷体" panose="02010609060101010101" pitchFamily="49" charset="-122"/>
                <a:cs typeface="Arial" panose="020B0604020202020204" pitchFamily="34" charset="0"/>
              </a:rPr>
              <a:t>,</a:t>
            </a:r>
            <a:r>
              <a:rPr lang="zh-CN" altLang="en-US" dirty="0">
                <a:latin typeface="楷体" panose="02010609060101010101" pitchFamily="49" charset="-122"/>
                <a:ea typeface="楷体" panose="02010609060101010101" pitchFamily="49" charset="-122"/>
                <a:cs typeface="Arial" panose="020B0604020202020204" pitchFamily="34" charset="0"/>
              </a:rPr>
              <a:t>计算每篇论文中，每个生物实体组合中，两个生物实体之间的余弦距离。</a:t>
            </a:r>
            <a:endParaRPr lang="en-US" altLang="zh-CN" dirty="0">
              <a:latin typeface="楷体" panose="02010609060101010101" pitchFamily="49" charset="-122"/>
              <a:ea typeface="楷体" panose="02010609060101010101" pitchFamily="49" charset="-122"/>
              <a:cs typeface="Arial" panose="020B0604020202020204" pitchFamily="34" charset="0"/>
            </a:endParaRPr>
          </a:p>
          <a:p>
            <a:pPr marL="285750" indent="-285750">
              <a:buFont typeface="Wingdings" panose="05000000000000000000" pitchFamily="2" charset="2"/>
              <a:buChar char="l"/>
            </a:pPr>
            <a:r>
              <a:rPr lang="en-US" altLang="zh-CN" dirty="0">
                <a:latin typeface="楷体" panose="02010609060101010101" pitchFamily="49" charset="-122"/>
                <a:ea typeface="楷体" panose="02010609060101010101" pitchFamily="49" charset="-122"/>
                <a:cs typeface="Arial" panose="020B0604020202020204" pitchFamily="34" charset="0"/>
              </a:rPr>
              <a:t>16</a:t>
            </a:r>
            <a:r>
              <a:rPr lang="zh-CN" altLang="en-US" dirty="0">
                <a:latin typeface="楷体" panose="02010609060101010101" pitchFamily="49" charset="-122"/>
                <a:ea typeface="楷体" panose="02010609060101010101" pitchFamily="49" charset="-122"/>
                <a:cs typeface="Arial" panose="020B0604020202020204" pitchFamily="34" charset="0"/>
              </a:rPr>
              <a:t>万篇论文共产生了</a:t>
            </a:r>
            <a:r>
              <a:rPr lang="en-US" altLang="zh-CN" dirty="0">
                <a:latin typeface="楷体" panose="02010609060101010101" pitchFamily="49" charset="-122"/>
                <a:ea typeface="楷体" panose="02010609060101010101" pitchFamily="49" charset="-122"/>
                <a:cs typeface="Arial" panose="020B0604020202020204" pitchFamily="34" charset="0"/>
              </a:rPr>
              <a:t>783,442</a:t>
            </a:r>
            <a:r>
              <a:rPr lang="zh-CN" altLang="en-US" dirty="0">
                <a:latin typeface="楷体" panose="02010609060101010101" pitchFamily="49" charset="-122"/>
                <a:ea typeface="楷体" panose="02010609060101010101" pitchFamily="49" charset="-122"/>
                <a:cs typeface="Arial" panose="020B0604020202020204" pitchFamily="34" charset="0"/>
              </a:rPr>
              <a:t>个实体组合。根据这些实体组合的余弦距离，我们将“新颖的实体组合”定义为余弦距离位于第</a:t>
            </a:r>
            <a:r>
              <a:rPr lang="en-US" altLang="zh-CN" dirty="0">
                <a:latin typeface="楷体" panose="02010609060101010101" pitchFamily="49" charset="-122"/>
                <a:ea typeface="楷体" panose="02010609060101010101" pitchFamily="49" charset="-122"/>
                <a:cs typeface="Arial" panose="020B0604020202020204" pitchFamily="34" charset="0"/>
              </a:rPr>
              <a:t>90</a:t>
            </a:r>
            <a:r>
              <a:rPr lang="zh-CN" altLang="en-US" dirty="0">
                <a:latin typeface="楷体" panose="02010609060101010101" pitchFamily="49" charset="-122"/>
                <a:ea typeface="楷体" panose="02010609060101010101" pitchFamily="49" charset="-122"/>
                <a:cs typeface="Arial" panose="020B0604020202020204" pitchFamily="34" charset="0"/>
              </a:rPr>
              <a:t>个百分位即以上的生物实体组合。通过测量每篇论文中，新颖的实体组合的比例，我们获得每篇论文的新颖性分数。</a:t>
            </a:r>
          </a:p>
        </p:txBody>
      </p:sp>
      <p:pic>
        <p:nvPicPr>
          <p:cNvPr id="4" name="Picture 1">
            <a:extLst>
              <a:ext uri="{FF2B5EF4-FFF2-40B4-BE49-F238E27FC236}">
                <a16:creationId xmlns:a16="http://schemas.microsoft.com/office/drawing/2014/main" id="{8233968F-6F73-6F70-AB93-BC21D958779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917242" y="4459853"/>
            <a:ext cx="5584160" cy="2213564"/>
          </a:xfrm>
          <a:prstGeom prst="rect">
            <a:avLst/>
          </a:prstGeom>
        </p:spPr>
      </p:pic>
      <p:pic>
        <p:nvPicPr>
          <p:cNvPr id="5" name="Picture 2">
            <a:extLst>
              <a:ext uri="{FF2B5EF4-FFF2-40B4-BE49-F238E27FC236}">
                <a16:creationId xmlns:a16="http://schemas.microsoft.com/office/drawing/2014/main" id="{12EB7594-BC3D-CBBE-9AD6-7D9A0FC4A29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42373" y="4227305"/>
            <a:ext cx="3728614" cy="2403849"/>
          </a:xfrm>
          <a:prstGeom prst="rect">
            <a:avLst/>
          </a:prstGeom>
        </p:spPr>
      </p:pic>
    </p:spTree>
    <p:extLst>
      <p:ext uri="{BB962C8B-B14F-4D97-AF65-F5344CB8AC3E}">
        <p14:creationId xmlns:p14="http://schemas.microsoft.com/office/powerpoint/2010/main" val="3084572466"/>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0"/>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latin typeface="Arial" panose="020B0604020202020204" pitchFamily="34" charset="0"/>
                <a:cs typeface="Arial" panose="020B0604020202020204" pitchFamily="34" charset="0"/>
              </a:rPr>
              <a:pPr/>
              <a:t>14</a:t>
            </a:fld>
            <a:endParaRPr lang="zh-CN" altLang="en-US" dirty="0">
              <a:latin typeface="Arial" panose="020B0604020202020204" pitchFamily="34" charset="0"/>
              <a:cs typeface="Arial" panose="020B0604020202020204" pitchFamily="34" charset="0"/>
            </a:endParaRPr>
          </a:p>
        </p:txBody>
      </p:sp>
      <p:sp>
        <p:nvSpPr>
          <p:cNvPr id="3" name="文本框 2">
            <a:extLst>
              <a:ext uri="{FF2B5EF4-FFF2-40B4-BE49-F238E27FC236}">
                <a16:creationId xmlns:a16="http://schemas.microsoft.com/office/drawing/2014/main" id="{8B2CF349-F126-77B5-369D-D2CF396C052F}"/>
              </a:ext>
            </a:extLst>
          </p:cNvPr>
          <p:cNvSpPr txBox="1"/>
          <p:nvPr/>
        </p:nvSpPr>
        <p:spPr>
          <a:xfrm>
            <a:off x="458618" y="872034"/>
            <a:ext cx="11474018" cy="3139321"/>
          </a:xfrm>
          <a:prstGeom prst="rect">
            <a:avLst/>
          </a:prstGeom>
          <a:noFill/>
        </p:spPr>
        <p:txBody>
          <a:bodyPr wrap="square">
            <a:spAutoFit/>
          </a:bodyPr>
          <a:lstStyle/>
          <a:p>
            <a:r>
              <a:rPr lang="zh-CN" altLang="en-US" b="1" dirty="0">
                <a:effectLst/>
                <a:latin typeface="楷体" panose="02010609060101010101" pitchFamily="49" charset="-122"/>
                <a:ea typeface="楷体" panose="02010609060101010101" pitchFamily="49" charset="-122"/>
              </a:rPr>
              <a:t>变量定义及测算</a:t>
            </a:r>
            <a:endParaRPr lang="en-US" altLang="zh-CN" b="1" dirty="0">
              <a:effectLst/>
              <a:latin typeface="楷体" panose="02010609060101010101" pitchFamily="49" charset="-122"/>
              <a:ea typeface="楷体" panose="02010609060101010101" pitchFamily="49" charset="-122"/>
            </a:endParaRPr>
          </a:p>
          <a:p>
            <a:endParaRPr lang="zh-CN" altLang="en-US" b="1" dirty="0">
              <a:effectLst/>
              <a:latin typeface="楷体" panose="02010609060101010101" pitchFamily="49" charset="-122"/>
              <a:ea typeface="楷体" panose="02010609060101010101" pitchFamily="49" charset="-122"/>
            </a:endParaRPr>
          </a:p>
          <a:p>
            <a:r>
              <a:rPr lang="zh-CN" altLang="en-US" dirty="0">
                <a:effectLst/>
                <a:latin typeface="楷体" panose="02010609060101010101" pitchFamily="49" charset="-122"/>
                <a:ea typeface="楷体" panose="02010609060101010101" pitchFamily="49" charset="-122"/>
              </a:rPr>
              <a:t>基于作者的</a:t>
            </a:r>
            <a:r>
              <a:rPr lang="en-US" altLang="zh-CN" dirty="0">
                <a:effectLst/>
                <a:latin typeface="楷体" panose="02010609060101010101" pitchFamily="49" charset="-122"/>
                <a:ea typeface="楷体" panose="02010609060101010101" pitchFamily="49" charset="-122"/>
              </a:rPr>
              <a:t>PubMed ID</a:t>
            </a:r>
            <a:r>
              <a:rPr lang="zh-CN" altLang="en-US" dirty="0">
                <a:effectLst/>
                <a:latin typeface="楷体" panose="02010609060101010101" pitchFamily="49" charset="-122"/>
                <a:ea typeface="楷体" panose="02010609060101010101" pitchFamily="49" charset="-122"/>
              </a:rPr>
              <a:t>信息，我们构建每个作者的发文历史，以及合作者历史信息，进而我们测算每篇论文的首次合作比例，即在该篇论文中进行首次合作的作者组合的比例。此外，根据作者的国家信息，我们测算每篇论文是否是国际合作论文。此外，本研究还计算了每篇论文的团队规模。</a:t>
            </a:r>
            <a:endParaRPr lang="en-US" altLang="zh-CN" dirty="0">
              <a:effectLst/>
              <a:latin typeface="楷体" panose="02010609060101010101" pitchFamily="49" charset="-122"/>
              <a:ea typeface="楷体" panose="02010609060101010101" pitchFamily="49" charset="-122"/>
            </a:endParaRPr>
          </a:p>
          <a:p>
            <a:endParaRPr lang="zh-CN" altLang="en-US" b="1" dirty="0">
              <a:effectLst/>
              <a:latin typeface="楷体" panose="02010609060101010101" pitchFamily="49" charset="-122"/>
              <a:ea typeface="楷体" panose="02010609060101010101" pitchFamily="49" charset="-122"/>
            </a:endParaRPr>
          </a:p>
          <a:p>
            <a:r>
              <a:rPr lang="zh-CN" altLang="en-US" b="1" dirty="0">
                <a:effectLst/>
                <a:latin typeface="楷体" panose="02010609060101010101" pitchFamily="49" charset="-122"/>
                <a:ea typeface="楷体" panose="02010609060101010101" pitchFamily="49" charset="-122"/>
              </a:rPr>
              <a:t>双重差分模型</a:t>
            </a:r>
          </a:p>
          <a:p>
            <a:r>
              <a:rPr lang="zh-CN" altLang="en-US" dirty="0">
                <a:effectLst/>
                <a:latin typeface="楷体" panose="02010609060101010101" pitchFamily="49" charset="-122"/>
                <a:ea typeface="楷体" panose="02010609060101010101" pitchFamily="49" charset="-122"/>
              </a:rPr>
              <a:t>本研究将新冠肺炎的发生当作一个准自然实验，探究</a:t>
            </a:r>
            <a:r>
              <a:rPr lang="en-US" altLang="zh-CN" dirty="0">
                <a:effectLst/>
                <a:latin typeface="楷体" panose="02010609060101010101" pitchFamily="49" charset="-122"/>
                <a:ea typeface="楷体" panose="02010609060101010101" pitchFamily="49" charset="-122"/>
              </a:rPr>
              <a:t>2018</a:t>
            </a:r>
            <a:r>
              <a:rPr lang="zh-CN" altLang="en-US" dirty="0">
                <a:effectLst/>
                <a:latin typeface="楷体" panose="02010609060101010101" pitchFamily="49" charset="-122"/>
                <a:ea typeface="楷体" panose="02010609060101010101" pitchFamily="49" charset="-122"/>
              </a:rPr>
              <a:t>年</a:t>
            </a:r>
            <a:r>
              <a:rPr lang="en-US" altLang="zh-CN" dirty="0">
                <a:effectLst/>
                <a:latin typeface="楷体" panose="02010609060101010101" pitchFamily="49" charset="-122"/>
                <a:ea typeface="楷体" panose="02010609060101010101" pitchFamily="49" charset="-122"/>
              </a:rPr>
              <a:t>1</a:t>
            </a:r>
            <a:r>
              <a:rPr lang="zh-CN" altLang="en-US" dirty="0">
                <a:effectLst/>
                <a:latin typeface="楷体" panose="02010609060101010101" pitchFamily="49" charset="-122"/>
                <a:ea typeface="楷体" panose="02010609060101010101" pitchFamily="49" charset="-122"/>
              </a:rPr>
              <a:t>月到</a:t>
            </a:r>
            <a:r>
              <a:rPr lang="en-US" altLang="zh-CN" dirty="0">
                <a:effectLst/>
                <a:latin typeface="楷体" panose="02010609060101010101" pitchFamily="49" charset="-122"/>
                <a:ea typeface="楷体" panose="02010609060101010101" pitchFamily="49" charset="-122"/>
              </a:rPr>
              <a:t>2020</a:t>
            </a:r>
            <a:r>
              <a:rPr lang="zh-CN" altLang="en-US" dirty="0">
                <a:effectLst/>
                <a:latin typeface="楷体" panose="02010609060101010101" pitchFamily="49" charset="-122"/>
                <a:ea typeface="楷体" panose="02010609060101010101" pitchFamily="49" charset="-122"/>
              </a:rPr>
              <a:t>年</a:t>
            </a:r>
            <a:r>
              <a:rPr lang="en-US" altLang="zh-CN" dirty="0">
                <a:effectLst/>
                <a:latin typeface="楷体" panose="02010609060101010101" pitchFamily="49" charset="-122"/>
                <a:ea typeface="楷体" panose="02010609060101010101" pitchFamily="49" charset="-122"/>
              </a:rPr>
              <a:t>12</a:t>
            </a:r>
            <a:r>
              <a:rPr lang="zh-CN" altLang="en-US" dirty="0">
                <a:effectLst/>
                <a:latin typeface="楷体" panose="02010609060101010101" pitchFamily="49" charset="-122"/>
                <a:ea typeface="楷体" panose="02010609060101010101" pitchFamily="49" charset="-122"/>
              </a:rPr>
              <a:t>月期间，科学新颖性，首次合作以及国际合作在疫情前后的演化，及它们之间的关系。本研究的主要自变量为，国家 </a:t>
            </a:r>
            <a:r>
              <a:rPr lang="en-US" altLang="zh-CN" dirty="0" err="1">
                <a:effectLst/>
                <a:latin typeface="楷体" panose="02010609060101010101" pitchFamily="49" charset="-122"/>
                <a:ea typeface="楷体" panose="02010609060101010101" pitchFamily="49" charset="-122"/>
              </a:rPr>
              <a:t>i</a:t>
            </a:r>
            <a:r>
              <a:rPr lang="en-US" altLang="zh-CN" dirty="0">
                <a:effectLst/>
                <a:latin typeface="楷体" panose="02010609060101010101" pitchFamily="49" charset="-122"/>
                <a:ea typeface="楷体" panose="02010609060101010101" pitchFamily="49" charset="-122"/>
              </a:rPr>
              <a:t> </a:t>
            </a:r>
            <a:r>
              <a:rPr lang="zh-CN" altLang="en-US" dirty="0">
                <a:effectLst/>
                <a:latin typeface="楷体" panose="02010609060101010101" pitchFamily="49" charset="-122"/>
                <a:ea typeface="楷体" panose="02010609060101010101" pitchFamily="49" charset="-122"/>
              </a:rPr>
              <a:t>在月份 </a:t>
            </a:r>
            <a:r>
              <a:rPr lang="en-US" altLang="zh-CN" dirty="0">
                <a:effectLst/>
                <a:latin typeface="楷体" panose="02010609060101010101" pitchFamily="49" charset="-122"/>
                <a:ea typeface="楷体" panose="02010609060101010101" pitchFamily="49" charset="-122"/>
              </a:rPr>
              <a:t>m</a:t>
            </a:r>
            <a:r>
              <a:rPr lang="zh-CN" altLang="en-US" dirty="0">
                <a:effectLst/>
                <a:latin typeface="楷体" panose="02010609060101010101" pitchFamily="49" charset="-122"/>
                <a:ea typeface="楷体" panose="02010609060101010101" pitchFamily="49" charset="-122"/>
              </a:rPr>
              <a:t>，是否已经有了第一例确认的新冠肺炎病例。本研究的主要因变量为，国家</a:t>
            </a:r>
            <a:r>
              <a:rPr lang="en-US" altLang="zh-CN" dirty="0" err="1">
                <a:effectLst/>
                <a:latin typeface="楷体" panose="02010609060101010101" pitchFamily="49" charset="-122"/>
                <a:ea typeface="楷体" panose="02010609060101010101" pitchFamily="49" charset="-122"/>
              </a:rPr>
              <a:t>i</a:t>
            </a:r>
            <a:r>
              <a:rPr lang="zh-CN" altLang="en-US" dirty="0">
                <a:effectLst/>
                <a:latin typeface="楷体" panose="02010609060101010101" pitchFamily="49" charset="-122"/>
                <a:ea typeface="楷体" panose="02010609060101010101" pitchFamily="49" charset="-122"/>
              </a:rPr>
              <a:t>在月份</a:t>
            </a:r>
            <a:r>
              <a:rPr lang="en-US" altLang="zh-CN" dirty="0">
                <a:effectLst/>
                <a:latin typeface="楷体" panose="02010609060101010101" pitchFamily="49" charset="-122"/>
                <a:ea typeface="楷体" panose="02010609060101010101" pitchFamily="49" charset="-122"/>
              </a:rPr>
              <a:t>m</a:t>
            </a:r>
            <a:r>
              <a:rPr lang="zh-CN" altLang="en-US" dirty="0">
                <a:effectLst/>
                <a:latin typeface="楷体" panose="02010609060101010101" pitchFamily="49" charset="-122"/>
                <a:ea typeface="楷体" panose="02010609060101010101" pitchFamily="49" charset="-122"/>
              </a:rPr>
              <a:t>的平均论文新颖性、国际合作论文比例以及平均首次合作比例。</a:t>
            </a:r>
          </a:p>
        </p:txBody>
      </p:sp>
      <p:pic>
        <p:nvPicPr>
          <p:cNvPr id="4" name="图片 3">
            <a:extLst>
              <a:ext uri="{FF2B5EF4-FFF2-40B4-BE49-F238E27FC236}">
                <a16:creationId xmlns:a16="http://schemas.microsoft.com/office/drawing/2014/main" id="{FBD1E24B-99B2-4743-681E-DA05F4B9A615}"/>
              </a:ext>
            </a:extLst>
          </p:cNvPr>
          <p:cNvPicPr>
            <a:picLocks noChangeAspect="1"/>
          </p:cNvPicPr>
          <p:nvPr/>
        </p:nvPicPr>
        <p:blipFill>
          <a:blip r:embed="rId3"/>
          <a:stretch>
            <a:fillRect/>
          </a:stretch>
        </p:blipFill>
        <p:spPr>
          <a:xfrm>
            <a:off x="3014370" y="4145473"/>
            <a:ext cx="5697318" cy="613685"/>
          </a:xfrm>
          <a:prstGeom prst="rect">
            <a:avLst/>
          </a:prstGeom>
        </p:spPr>
      </p:pic>
      <p:pic>
        <p:nvPicPr>
          <p:cNvPr id="5" name="图片 4">
            <a:extLst>
              <a:ext uri="{FF2B5EF4-FFF2-40B4-BE49-F238E27FC236}">
                <a16:creationId xmlns:a16="http://schemas.microsoft.com/office/drawing/2014/main" id="{EEB6F208-9B95-6686-259B-499D7E0071F3}"/>
              </a:ext>
            </a:extLst>
          </p:cNvPr>
          <p:cNvPicPr>
            <a:picLocks noChangeAspect="1"/>
          </p:cNvPicPr>
          <p:nvPr/>
        </p:nvPicPr>
        <p:blipFill>
          <a:blip r:embed="rId4"/>
          <a:stretch>
            <a:fillRect/>
          </a:stretch>
        </p:blipFill>
        <p:spPr>
          <a:xfrm>
            <a:off x="3388327" y="5114617"/>
            <a:ext cx="4881030" cy="1742697"/>
          </a:xfrm>
          <a:prstGeom prst="rect">
            <a:avLst/>
          </a:prstGeom>
        </p:spPr>
      </p:pic>
    </p:spTree>
    <p:extLst>
      <p:ext uri="{BB962C8B-B14F-4D97-AF65-F5344CB8AC3E}">
        <p14:creationId xmlns:p14="http://schemas.microsoft.com/office/powerpoint/2010/main" val="1576425261"/>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0"/>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15</a:t>
            </a:fld>
            <a:endParaRPr lang="zh-CN" altLang="en-US" dirty="0"/>
          </a:p>
        </p:txBody>
      </p:sp>
      <p:sp>
        <p:nvSpPr>
          <p:cNvPr id="11" name="文本框 10">
            <a:extLst>
              <a:ext uri="{FF2B5EF4-FFF2-40B4-BE49-F238E27FC236}">
                <a16:creationId xmlns:a16="http://schemas.microsoft.com/office/drawing/2014/main" id="{DA909664-FC1E-E342-BAF5-14F3000433BD}"/>
              </a:ext>
            </a:extLst>
          </p:cNvPr>
          <p:cNvSpPr txBox="1"/>
          <p:nvPr/>
        </p:nvSpPr>
        <p:spPr>
          <a:xfrm>
            <a:off x="503266" y="1077373"/>
            <a:ext cx="11344494" cy="461665"/>
          </a:xfrm>
          <a:prstGeom prst="rect">
            <a:avLst/>
          </a:prstGeom>
          <a:noFill/>
        </p:spPr>
        <p:txBody>
          <a:bodyPr wrap="square" rtlCol="0">
            <a:spAutoFit/>
          </a:bodyPr>
          <a:lstStyle/>
          <a:p>
            <a:r>
              <a:rPr lang="zh-CN" altLang="en-US" sz="2400" b="1" dirty="0">
                <a:solidFill>
                  <a:schemeClr val="accent1"/>
                </a:solidFill>
                <a:latin typeface="楷体" panose="02010609060101010101" pitchFamily="49" charset="-122"/>
                <a:ea typeface="楷体" panose="02010609060101010101" pitchFamily="49" charset="-122"/>
                <a:cs typeface="Arial" panose="020B0604020202020204" pitchFamily="34" charset="0"/>
              </a:rPr>
              <a:t>研究结果</a:t>
            </a:r>
            <a:r>
              <a:rPr lang="en-US" altLang="zh-CN" sz="2400" b="1" dirty="0">
                <a:solidFill>
                  <a:schemeClr val="accent1"/>
                </a:solidFill>
                <a:latin typeface="楷体" panose="02010609060101010101" pitchFamily="49" charset="-122"/>
                <a:ea typeface="楷体" panose="02010609060101010101" pitchFamily="49" charset="-122"/>
                <a:cs typeface="Arial" panose="020B0604020202020204" pitchFamily="34" charset="0"/>
              </a:rPr>
              <a:t> </a:t>
            </a:r>
          </a:p>
        </p:txBody>
      </p:sp>
      <p:sp>
        <p:nvSpPr>
          <p:cNvPr id="8" name="文本框 7">
            <a:extLst>
              <a:ext uri="{FF2B5EF4-FFF2-40B4-BE49-F238E27FC236}">
                <a16:creationId xmlns:a16="http://schemas.microsoft.com/office/drawing/2014/main" id="{D86D123E-47D4-6919-6A1E-26FBDE638B29}"/>
              </a:ext>
            </a:extLst>
          </p:cNvPr>
          <p:cNvSpPr txBox="1"/>
          <p:nvPr/>
        </p:nvSpPr>
        <p:spPr>
          <a:xfrm>
            <a:off x="589900" y="1595207"/>
            <a:ext cx="10551888" cy="4247317"/>
          </a:xfrm>
          <a:prstGeom prst="rect">
            <a:avLst/>
          </a:prstGeom>
          <a:noFill/>
        </p:spPr>
        <p:txBody>
          <a:bodyPr wrap="square">
            <a:spAutoFit/>
          </a:bodyPr>
          <a:lstStyle/>
          <a:p>
            <a:r>
              <a:rPr lang="en-US" altLang="zh-CN" b="1" dirty="0">
                <a:solidFill>
                  <a:srgbClr val="000000"/>
                </a:solidFill>
                <a:latin typeface="楷体" panose="02010609060101010101" pitchFamily="49" charset="-122"/>
                <a:ea typeface="楷体" panose="02010609060101010101" pitchFamily="49" charset="-122"/>
                <a:cs typeface="Arial" panose="020B0604020202020204" pitchFamily="34" charset="0"/>
              </a:rPr>
              <a:t>1</a:t>
            </a:r>
            <a:r>
              <a:rPr lang="zh-CN" altLang="en-US" b="1" dirty="0">
                <a:solidFill>
                  <a:srgbClr val="000000"/>
                </a:solidFill>
                <a:latin typeface="楷体" panose="02010609060101010101" pitchFamily="49" charset="-122"/>
                <a:ea typeface="楷体" panose="02010609060101010101" pitchFamily="49" charset="-122"/>
                <a:cs typeface="Arial" panose="020B0604020202020204" pitchFamily="34" charset="0"/>
              </a:rPr>
              <a:t>）疫情期间，论文新颖性提高</a:t>
            </a:r>
            <a:endParaRPr lang="en-US" altLang="zh-CN" b="1" dirty="0">
              <a:solidFill>
                <a:srgbClr val="000000"/>
              </a:solidFill>
              <a:latin typeface="楷体" panose="02010609060101010101" pitchFamily="49" charset="-122"/>
              <a:ea typeface="楷体" panose="02010609060101010101" pitchFamily="49" charset="-122"/>
              <a:cs typeface="Arial" panose="020B0604020202020204" pitchFamily="34" charset="0"/>
            </a:endParaRPr>
          </a:p>
          <a:p>
            <a:endParaRPr lang="en-US" altLang="zh-CN" dirty="0">
              <a:solidFill>
                <a:srgbClr val="000000"/>
              </a:solidFill>
              <a:latin typeface="楷体" panose="02010609060101010101" pitchFamily="49" charset="-122"/>
              <a:ea typeface="楷体" panose="02010609060101010101" pitchFamily="49" charset="-122"/>
              <a:cs typeface="Arial" panose="020B0604020202020204" pitchFamily="34" charset="0"/>
            </a:endParaRPr>
          </a:p>
          <a:p>
            <a:r>
              <a:rPr lang="zh-CN" altLang="en-US" dirty="0">
                <a:solidFill>
                  <a:srgbClr val="000000"/>
                </a:solidFill>
                <a:latin typeface="楷体" panose="02010609060101010101" pitchFamily="49" charset="-122"/>
                <a:ea typeface="楷体" panose="02010609060101010101" pitchFamily="49" charset="-122"/>
                <a:cs typeface="Arial" panose="020B0604020202020204" pitchFamily="34" charset="0"/>
              </a:rPr>
              <a:t>自</a:t>
            </a:r>
            <a:r>
              <a:rPr lang="en-US" altLang="zh-CN" dirty="0">
                <a:solidFill>
                  <a:srgbClr val="000000"/>
                </a:solidFill>
                <a:latin typeface="楷体" panose="02010609060101010101" pitchFamily="49" charset="-122"/>
                <a:ea typeface="楷体" panose="02010609060101010101" pitchFamily="49" charset="-122"/>
                <a:cs typeface="Arial" panose="020B0604020202020204" pitchFamily="34" charset="0"/>
              </a:rPr>
              <a:t>2019</a:t>
            </a:r>
            <a:r>
              <a:rPr lang="zh-CN" altLang="en-US" dirty="0">
                <a:solidFill>
                  <a:srgbClr val="000000"/>
                </a:solidFill>
                <a:latin typeface="楷体" panose="02010609060101010101" pitchFamily="49" charset="-122"/>
                <a:ea typeface="楷体" panose="02010609060101010101" pitchFamily="49" charset="-122"/>
                <a:cs typeface="Arial" panose="020B0604020202020204" pitchFamily="34" charset="0"/>
              </a:rPr>
              <a:t>年</a:t>
            </a:r>
            <a:r>
              <a:rPr lang="en-US" altLang="zh-CN" dirty="0">
                <a:solidFill>
                  <a:srgbClr val="000000"/>
                </a:solidFill>
                <a:latin typeface="楷体" panose="02010609060101010101" pitchFamily="49" charset="-122"/>
                <a:ea typeface="楷体" panose="02010609060101010101" pitchFamily="49" charset="-122"/>
                <a:cs typeface="Arial" panose="020B0604020202020204" pitchFamily="34" charset="0"/>
              </a:rPr>
              <a:t>12</a:t>
            </a:r>
            <a:r>
              <a:rPr lang="zh-CN" altLang="en-US" dirty="0">
                <a:solidFill>
                  <a:srgbClr val="000000"/>
                </a:solidFill>
                <a:latin typeface="楷体" panose="02010609060101010101" pitchFamily="49" charset="-122"/>
                <a:ea typeface="楷体" panose="02010609060101010101" pitchFamily="49" charset="-122"/>
                <a:cs typeface="Arial" panose="020B0604020202020204" pitchFamily="34" charset="0"/>
              </a:rPr>
              <a:t>月首例病例确诊，至</a:t>
            </a:r>
            <a:r>
              <a:rPr lang="en-US" altLang="zh-CN" dirty="0">
                <a:solidFill>
                  <a:srgbClr val="000000"/>
                </a:solidFill>
                <a:latin typeface="楷体" panose="02010609060101010101" pitchFamily="49" charset="-122"/>
                <a:ea typeface="楷体" panose="02010609060101010101" pitchFamily="49" charset="-122"/>
                <a:cs typeface="Arial" panose="020B0604020202020204" pitchFamily="34" charset="0"/>
              </a:rPr>
              <a:t>2020</a:t>
            </a:r>
            <a:r>
              <a:rPr lang="zh-CN" altLang="en-US" dirty="0">
                <a:solidFill>
                  <a:srgbClr val="000000"/>
                </a:solidFill>
                <a:latin typeface="楷体" panose="02010609060101010101" pitchFamily="49" charset="-122"/>
                <a:ea typeface="楷体" panose="02010609060101010101" pitchFamily="49" charset="-122"/>
                <a:cs typeface="Arial" panose="020B0604020202020204" pitchFamily="34" charset="0"/>
              </a:rPr>
              <a:t>年</a:t>
            </a:r>
            <a:r>
              <a:rPr lang="en-US" altLang="zh-CN" dirty="0">
                <a:solidFill>
                  <a:srgbClr val="000000"/>
                </a:solidFill>
                <a:latin typeface="楷体" panose="02010609060101010101" pitchFamily="49" charset="-122"/>
                <a:ea typeface="楷体" panose="02010609060101010101" pitchFamily="49" charset="-122"/>
                <a:cs typeface="Arial" panose="020B0604020202020204" pitchFamily="34" charset="0"/>
              </a:rPr>
              <a:t>4</a:t>
            </a:r>
            <a:r>
              <a:rPr lang="zh-CN" altLang="en-US" dirty="0">
                <a:solidFill>
                  <a:srgbClr val="000000"/>
                </a:solidFill>
                <a:latin typeface="楷体" panose="02010609060101010101" pitchFamily="49" charset="-122"/>
                <a:ea typeface="楷体" panose="02010609060101010101" pitchFamily="49" charset="-122"/>
                <a:cs typeface="Arial" panose="020B0604020202020204" pitchFamily="34" charset="0"/>
              </a:rPr>
              <a:t>月，全球冠状病毒研究的平均新颖度急剧上升，然后略有下降并保持稳定。以国家</a:t>
            </a:r>
            <a:r>
              <a:rPr lang="en-US" altLang="zh-CN" dirty="0">
                <a:solidFill>
                  <a:srgbClr val="000000"/>
                </a:solidFill>
                <a:latin typeface="楷体" panose="02010609060101010101" pitchFamily="49" charset="-122"/>
                <a:ea typeface="楷体" panose="02010609060101010101" pitchFamily="49" charset="-122"/>
                <a:cs typeface="Arial" panose="020B0604020202020204" pitchFamily="34" charset="0"/>
              </a:rPr>
              <a:t>/</a:t>
            </a:r>
            <a:r>
              <a:rPr lang="zh-CN" altLang="en-US" dirty="0">
                <a:solidFill>
                  <a:srgbClr val="000000"/>
                </a:solidFill>
                <a:latin typeface="楷体" panose="02010609060101010101" pitchFamily="49" charset="-122"/>
                <a:ea typeface="楷体" panose="02010609060101010101" pitchFamily="49" charset="-122"/>
                <a:cs typeface="Arial" panose="020B0604020202020204" pitchFamily="34" charset="0"/>
              </a:rPr>
              <a:t>地区为分析单位的双重差分分析也验证了上面的发现。此外，本研究进一步发现国家</a:t>
            </a:r>
            <a:r>
              <a:rPr lang="en-US" altLang="zh-CN" dirty="0">
                <a:solidFill>
                  <a:srgbClr val="000000"/>
                </a:solidFill>
                <a:latin typeface="楷体" panose="02010609060101010101" pitchFamily="49" charset="-122"/>
                <a:ea typeface="楷体" panose="02010609060101010101" pitchFamily="49" charset="-122"/>
                <a:cs typeface="Arial" panose="020B0604020202020204" pitchFamily="34" charset="0"/>
              </a:rPr>
              <a:t>/</a:t>
            </a:r>
            <a:r>
              <a:rPr lang="zh-CN" altLang="en-US" dirty="0">
                <a:solidFill>
                  <a:srgbClr val="000000"/>
                </a:solidFill>
                <a:latin typeface="楷体" panose="02010609060101010101" pitchFamily="49" charset="-122"/>
                <a:ea typeface="楷体" panose="02010609060101010101" pitchFamily="49" charset="-122"/>
                <a:cs typeface="Arial" panose="020B0604020202020204" pitchFamily="34" charset="0"/>
              </a:rPr>
              <a:t>地区的疫情严重程度与当地论文的新颖性程度呈显著正相关关系。</a:t>
            </a:r>
            <a:endParaRPr lang="en-US" altLang="zh-CN" dirty="0">
              <a:solidFill>
                <a:srgbClr val="000000"/>
              </a:solidFill>
              <a:latin typeface="楷体" panose="02010609060101010101" pitchFamily="49" charset="-122"/>
              <a:ea typeface="楷体" panose="02010609060101010101" pitchFamily="49" charset="-122"/>
              <a:cs typeface="Arial" panose="020B0604020202020204" pitchFamily="34" charset="0"/>
            </a:endParaRPr>
          </a:p>
          <a:p>
            <a:endParaRPr lang="en-US" altLang="zh-CN" dirty="0">
              <a:solidFill>
                <a:srgbClr val="000000"/>
              </a:solidFill>
              <a:latin typeface="楷体" panose="02010609060101010101" pitchFamily="49" charset="-122"/>
              <a:ea typeface="楷体" panose="02010609060101010101" pitchFamily="49" charset="-122"/>
              <a:cs typeface="Arial" panose="020B0604020202020204" pitchFamily="34" charset="0"/>
            </a:endParaRPr>
          </a:p>
          <a:p>
            <a:r>
              <a:rPr lang="en-US" altLang="zh-CN" b="1" dirty="0">
                <a:latin typeface="楷体" panose="02010609060101010101" pitchFamily="49" charset="-122"/>
                <a:ea typeface="楷体" panose="02010609060101010101" pitchFamily="49" charset="-122"/>
                <a:cs typeface="Arial" panose="020B0604020202020204" pitchFamily="34" charset="0"/>
              </a:rPr>
              <a:t>2</a:t>
            </a:r>
            <a:r>
              <a:rPr lang="zh-CN" altLang="en-US" b="1" dirty="0">
                <a:latin typeface="楷体" panose="02010609060101010101" pitchFamily="49" charset="-122"/>
                <a:ea typeface="楷体" panose="02010609060101010101" pitchFamily="49" charset="-122"/>
                <a:cs typeface="Arial" panose="020B0604020202020204" pitchFamily="34" charset="0"/>
              </a:rPr>
              <a:t>）疫情期间，首次合作比例提高，国际合作比例下降。</a:t>
            </a:r>
          </a:p>
          <a:p>
            <a:r>
              <a:rPr lang="zh-CN" altLang="en-US" dirty="0">
                <a:latin typeface="楷体" panose="02010609060101010101" pitchFamily="49" charset="-122"/>
                <a:ea typeface="楷体" panose="02010609060101010101" pitchFamily="49" charset="-122"/>
                <a:cs typeface="Arial" panose="020B0604020202020204" pitchFamily="34" charset="0"/>
              </a:rPr>
              <a:t>根据双重差分法的评估，当某国</a:t>
            </a:r>
            <a:r>
              <a:rPr lang="en-US" altLang="zh-CN" dirty="0">
                <a:latin typeface="楷体" panose="02010609060101010101" pitchFamily="49" charset="-122"/>
                <a:ea typeface="楷体" panose="02010609060101010101" pitchFamily="49" charset="-122"/>
                <a:cs typeface="Arial" panose="020B0604020202020204" pitchFamily="34" charset="0"/>
              </a:rPr>
              <a:t>/</a:t>
            </a:r>
            <a:r>
              <a:rPr lang="zh-CN" altLang="en-US" dirty="0">
                <a:latin typeface="楷体" panose="02010609060101010101" pitchFamily="49" charset="-122"/>
                <a:ea typeface="楷体" panose="02010609060101010101" pitchFamily="49" charset="-122"/>
                <a:cs typeface="Arial" panose="020B0604020202020204" pitchFamily="34" charset="0"/>
              </a:rPr>
              <a:t>地区出现首例新冠病例后，该国在冠状病毒的研究中，国际合作论文的比例下降了</a:t>
            </a:r>
            <a:r>
              <a:rPr lang="en-US" altLang="zh-CN" dirty="0">
                <a:latin typeface="楷体" panose="02010609060101010101" pitchFamily="49" charset="-122"/>
                <a:ea typeface="楷体" panose="02010609060101010101" pitchFamily="49" charset="-122"/>
                <a:cs typeface="Arial" panose="020B0604020202020204" pitchFamily="34" charset="0"/>
              </a:rPr>
              <a:t>6.3%</a:t>
            </a:r>
            <a:r>
              <a:rPr lang="zh-CN" altLang="en-US" dirty="0">
                <a:latin typeface="楷体" panose="02010609060101010101" pitchFamily="49" charset="-122"/>
                <a:ea typeface="楷体" panose="02010609060101010101" pitchFamily="49" charset="-122"/>
                <a:cs typeface="Arial" panose="020B0604020202020204" pitchFamily="34" charset="0"/>
              </a:rPr>
              <a:t>；该国的首次合作率增加了</a:t>
            </a:r>
            <a:r>
              <a:rPr lang="en-US" altLang="zh-CN" dirty="0">
                <a:latin typeface="楷体" panose="02010609060101010101" pitchFamily="49" charset="-122"/>
                <a:ea typeface="楷体" panose="02010609060101010101" pitchFamily="49" charset="-122"/>
                <a:cs typeface="Arial" panose="020B0604020202020204" pitchFamily="34" charset="0"/>
              </a:rPr>
              <a:t>0.7%</a:t>
            </a:r>
            <a:r>
              <a:rPr lang="zh-CN" altLang="en-US" dirty="0">
                <a:latin typeface="楷体" panose="02010609060101010101" pitchFamily="49" charset="-122"/>
                <a:ea typeface="楷体" panose="02010609060101010101" pitchFamily="49" charset="-122"/>
                <a:cs typeface="Arial" panose="020B0604020202020204" pitchFamily="34" charset="0"/>
              </a:rPr>
              <a:t>。但是新冠对首次合作的影响仅存在于疫情的早期阶段，并不会持续很长时间。此外，研究还表明，每月新增新冠病例和每百万人新增死亡人数均与该国的国际合作率呈显著负相关关系。</a:t>
            </a:r>
          </a:p>
          <a:p>
            <a:endParaRPr lang="en-US" altLang="zh-CN" dirty="0">
              <a:latin typeface="楷体" panose="02010609060101010101" pitchFamily="49" charset="-122"/>
              <a:ea typeface="楷体" panose="02010609060101010101" pitchFamily="49" charset="-122"/>
              <a:cs typeface="Arial" panose="020B0604020202020204" pitchFamily="34" charset="0"/>
            </a:endParaRPr>
          </a:p>
          <a:p>
            <a:r>
              <a:rPr lang="en-US" altLang="zh-CN" b="1" dirty="0">
                <a:effectLst/>
                <a:latin typeface="楷体" panose="02010609060101010101" pitchFamily="49" charset="-122"/>
                <a:ea typeface="楷体" panose="02010609060101010101" pitchFamily="49" charset="-122"/>
              </a:rPr>
              <a:t>3</a:t>
            </a:r>
            <a:r>
              <a:rPr lang="zh-CN" altLang="en-US" b="1" dirty="0">
                <a:effectLst/>
                <a:latin typeface="楷体" panose="02010609060101010101" pitchFamily="49" charset="-122"/>
                <a:ea typeface="楷体" panose="02010609060101010101" pitchFamily="49" charset="-122"/>
              </a:rPr>
              <a:t>）疫情期间，首次合作和国际合作是否是激发科学新颖性的促进因素？</a:t>
            </a:r>
            <a:endParaRPr lang="zh-CN" altLang="en-US" dirty="0">
              <a:effectLst/>
              <a:latin typeface="楷体" panose="02010609060101010101" pitchFamily="49" charset="-122"/>
              <a:ea typeface="楷体" panose="02010609060101010101" pitchFamily="49" charset="-122"/>
            </a:endParaRPr>
          </a:p>
          <a:p>
            <a:r>
              <a:rPr lang="zh-CN" altLang="en-US" dirty="0">
                <a:effectLst/>
                <a:latin typeface="楷体" panose="02010609060101010101" pitchFamily="49" charset="-122"/>
                <a:ea typeface="楷体" panose="02010609060101010101" pitchFamily="49" charset="-122"/>
              </a:rPr>
              <a:t>本研究发现，疫情期间，论文团队成员的首次合作率越高，论文的新颖性越强；国际合作并没有阻碍论文新颖性。</a:t>
            </a:r>
            <a:endParaRPr lang="zh-CN" altLang="en-US" dirty="0">
              <a:latin typeface="楷体" panose="02010609060101010101" pitchFamily="49" charset="-122"/>
              <a:ea typeface="楷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3918577634"/>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66F54168-D3B9-D722-25E7-43E88D384857}"/>
              </a:ext>
            </a:extLst>
          </p:cNvPr>
          <p:cNvPicPr>
            <a:picLocks noChangeAspect="1"/>
          </p:cNvPicPr>
          <p:nvPr/>
        </p:nvPicPr>
        <p:blipFill>
          <a:blip r:embed="rId2"/>
          <a:stretch>
            <a:fillRect/>
          </a:stretch>
        </p:blipFill>
        <p:spPr>
          <a:xfrm>
            <a:off x="1873220" y="1685936"/>
            <a:ext cx="7994277" cy="4135555"/>
          </a:xfrm>
          <a:prstGeom prst="rect">
            <a:avLst/>
          </a:prstGeom>
        </p:spPr>
      </p:pic>
      <p:sp>
        <p:nvSpPr>
          <p:cNvPr id="5" name="矩形 4">
            <a:extLst>
              <a:ext uri="{FF2B5EF4-FFF2-40B4-BE49-F238E27FC236}">
                <a16:creationId xmlns:a16="http://schemas.microsoft.com/office/drawing/2014/main" id="{4B773611-02C9-66AC-0A89-DC5434359747}"/>
              </a:ext>
            </a:extLst>
          </p:cNvPr>
          <p:cNvSpPr/>
          <p:nvPr/>
        </p:nvSpPr>
        <p:spPr>
          <a:xfrm>
            <a:off x="0" y="0"/>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Tree>
    <p:extLst>
      <p:ext uri="{BB962C8B-B14F-4D97-AF65-F5344CB8AC3E}">
        <p14:creationId xmlns:p14="http://schemas.microsoft.com/office/powerpoint/2010/main" val="17529595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0"/>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17</a:t>
            </a:fld>
            <a:endParaRPr lang="zh-CN" altLang="en-US" dirty="0"/>
          </a:p>
        </p:txBody>
      </p:sp>
      <p:pic>
        <p:nvPicPr>
          <p:cNvPr id="3" name="图片 2">
            <a:extLst>
              <a:ext uri="{FF2B5EF4-FFF2-40B4-BE49-F238E27FC236}">
                <a16:creationId xmlns:a16="http://schemas.microsoft.com/office/drawing/2014/main" id="{2D5C33BD-B759-A3F4-1229-88378ECE2BF6}"/>
              </a:ext>
            </a:extLst>
          </p:cNvPr>
          <p:cNvPicPr>
            <a:picLocks noChangeAspect="1"/>
          </p:cNvPicPr>
          <p:nvPr/>
        </p:nvPicPr>
        <p:blipFill>
          <a:blip r:embed="rId3"/>
          <a:stretch>
            <a:fillRect/>
          </a:stretch>
        </p:blipFill>
        <p:spPr>
          <a:xfrm>
            <a:off x="1206415" y="1848395"/>
            <a:ext cx="10303414" cy="4327434"/>
          </a:xfrm>
          <a:prstGeom prst="rect">
            <a:avLst/>
          </a:prstGeom>
        </p:spPr>
      </p:pic>
    </p:spTree>
    <p:extLst>
      <p:ext uri="{BB962C8B-B14F-4D97-AF65-F5344CB8AC3E}">
        <p14:creationId xmlns:p14="http://schemas.microsoft.com/office/powerpoint/2010/main" val="2555365797"/>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0"/>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18</a:t>
            </a:fld>
            <a:endParaRPr lang="zh-CN" altLang="en-US" dirty="0"/>
          </a:p>
        </p:txBody>
      </p:sp>
      <p:pic>
        <p:nvPicPr>
          <p:cNvPr id="7" name="图片 6">
            <a:extLst>
              <a:ext uri="{FF2B5EF4-FFF2-40B4-BE49-F238E27FC236}">
                <a16:creationId xmlns:a16="http://schemas.microsoft.com/office/drawing/2014/main" id="{000A4705-511B-B8CC-5A89-42873E47B459}"/>
              </a:ext>
            </a:extLst>
          </p:cNvPr>
          <p:cNvPicPr>
            <a:picLocks noChangeAspect="1"/>
          </p:cNvPicPr>
          <p:nvPr/>
        </p:nvPicPr>
        <p:blipFill>
          <a:blip r:embed="rId3"/>
          <a:stretch>
            <a:fillRect/>
          </a:stretch>
        </p:blipFill>
        <p:spPr>
          <a:xfrm>
            <a:off x="2453714" y="2159473"/>
            <a:ext cx="7692571" cy="3505615"/>
          </a:xfrm>
          <a:prstGeom prst="rect">
            <a:avLst/>
          </a:prstGeom>
        </p:spPr>
      </p:pic>
    </p:spTree>
    <p:extLst>
      <p:ext uri="{BB962C8B-B14F-4D97-AF65-F5344CB8AC3E}">
        <p14:creationId xmlns:p14="http://schemas.microsoft.com/office/powerpoint/2010/main" val="878243541"/>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0"/>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19</a:t>
            </a:fld>
            <a:endParaRPr lang="zh-CN" altLang="en-US" dirty="0"/>
          </a:p>
        </p:txBody>
      </p:sp>
      <p:sp>
        <p:nvSpPr>
          <p:cNvPr id="3" name="文本框 2">
            <a:extLst>
              <a:ext uri="{FF2B5EF4-FFF2-40B4-BE49-F238E27FC236}">
                <a16:creationId xmlns:a16="http://schemas.microsoft.com/office/drawing/2014/main" id="{679E24A5-03BB-FC22-497E-78256DE3C052}"/>
              </a:ext>
            </a:extLst>
          </p:cNvPr>
          <p:cNvSpPr txBox="1"/>
          <p:nvPr/>
        </p:nvSpPr>
        <p:spPr>
          <a:xfrm>
            <a:off x="1182914" y="2522644"/>
            <a:ext cx="10000343" cy="2554545"/>
          </a:xfrm>
          <a:prstGeom prst="rect">
            <a:avLst/>
          </a:prstGeom>
          <a:noFill/>
        </p:spPr>
        <p:txBody>
          <a:bodyPr wrap="square">
            <a:spAutoFit/>
          </a:bodyPr>
          <a:lstStyle/>
          <a:p>
            <a:pPr marL="285750" indent="-285750">
              <a:buFont typeface="Wingdings" panose="05000000000000000000" pitchFamily="2" charset="2"/>
              <a:buChar char="l"/>
            </a:pPr>
            <a:r>
              <a:rPr lang="zh-CN" altLang="en-US" sz="2000" b="0" i="0" dirty="0">
                <a:solidFill>
                  <a:srgbClr val="000000"/>
                </a:solidFill>
                <a:effectLst/>
                <a:latin typeface="楷体" panose="02010609060101010101" pitchFamily="49" charset="-122"/>
                <a:ea typeface="楷体" panose="02010609060101010101" pitchFamily="49" charset="-122"/>
              </a:rPr>
              <a:t>研究表明，随着全球化的发展，以及经济、社会、政治和环境方面的复杂性日益增加，认为研究系统在制度稳定的背景下运转的传统观念不再足以解决科学界产生的新问题。</a:t>
            </a:r>
            <a:endParaRPr lang="en-US" altLang="zh-CN" sz="2000" b="0" i="0" dirty="0">
              <a:solidFill>
                <a:srgbClr val="000000"/>
              </a:solidFill>
              <a:effectLst/>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l"/>
            </a:pPr>
            <a:endParaRPr lang="en-US" altLang="zh-CN" sz="2000" dirty="0">
              <a:solidFill>
                <a:srgbClr val="000000"/>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l"/>
            </a:pPr>
            <a:endParaRPr lang="en-US" altLang="zh-CN" sz="2000" b="0" i="0" dirty="0">
              <a:solidFill>
                <a:srgbClr val="000000"/>
              </a:solidFill>
              <a:effectLst/>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l"/>
            </a:pPr>
            <a:endParaRPr lang="en-US" altLang="zh-CN" sz="2000" dirty="0">
              <a:solidFill>
                <a:srgbClr val="000000"/>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l"/>
            </a:pPr>
            <a:r>
              <a:rPr lang="zh-CN" altLang="en-US" sz="2000" b="0" i="0" dirty="0">
                <a:solidFill>
                  <a:srgbClr val="000000"/>
                </a:solidFill>
                <a:effectLst/>
                <a:latin typeface="楷体" panose="02010609060101010101" pitchFamily="49" charset="-122"/>
                <a:ea typeface="楷体" panose="02010609060101010101" pitchFamily="49" charset="-122"/>
              </a:rPr>
              <a:t>区域甚至全球的研究系统都可能会快速受到外源性和意外事件的影响。这项研究提供了一系列实证证据来对比大流行病期间与正常科学时期科学进展的差异。</a:t>
            </a:r>
            <a:br>
              <a:rPr lang="en-US" altLang="zh-CN" sz="2000" dirty="0">
                <a:latin typeface="楷体" panose="02010609060101010101" pitchFamily="49" charset="-122"/>
                <a:ea typeface="楷体" panose="02010609060101010101" pitchFamily="49" charset="-122"/>
                <a:cs typeface="Arial" panose="020B0604020202020204" pitchFamily="34" charset="0"/>
              </a:rPr>
            </a:br>
            <a:endParaRPr lang="zh-CN" altLang="en-US" sz="2000" dirty="0">
              <a:latin typeface="楷体" panose="02010609060101010101" pitchFamily="49" charset="-122"/>
              <a:ea typeface="楷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1273537850"/>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135B8FE2-A476-4F58-927E-74D4B8E15509}"/>
              </a:ext>
            </a:extLst>
          </p:cNvPr>
          <p:cNvSpPr txBox="1"/>
          <p:nvPr/>
        </p:nvSpPr>
        <p:spPr>
          <a:xfrm>
            <a:off x="800100" y="3572226"/>
            <a:ext cx="4716291" cy="523220"/>
          </a:xfrm>
          <a:prstGeom prst="rect">
            <a:avLst/>
          </a:prstGeom>
          <a:noFill/>
        </p:spPr>
        <p:txBody>
          <a:bodyPr wrap="none" rtlCol="0">
            <a:spAutoFit/>
          </a:bodyPr>
          <a:lstStyle/>
          <a:p>
            <a:r>
              <a:rPr lang="en-US" altLang="zh-CN" sz="2800" dirty="0">
                <a:solidFill>
                  <a:schemeClr val="bg1"/>
                </a:solidFill>
                <a:latin typeface="Arial" panose="020B0604020202020204" pitchFamily="34" charset="0"/>
                <a:cs typeface="Arial" panose="020B0604020202020204" pitchFamily="34" charset="0"/>
              </a:rPr>
              <a:t>Week 1:</a:t>
            </a:r>
            <a:r>
              <a:rPr lang="zh-CN" altLang="en-US" sz="2800" dirty="0">
                <a:solidFill>
                  <a:schemeClr val="bg1"/>
                </a:solidFill>
                <a:latin typeface="Arial" panose="020B0604020202020204" pitchFamily="34" charset="0"/>
                <a:cs typeface="Arial" panose="020B0604020202020204" pitchFamily="34" charset="0"/>
              </a:rPr>
              <a:t> </a:t>
            </a:r>
            <a:r>
              <a:rPr lang="en-US" altLang="zh-CN" sz="2800" dirty="0">
                <a:solidFill>
                  <a:schemeClr val="bg1"/>
                </a:solidFill>
                <a:latin typeface="Arial" panose="020B0604020202020204" pitchFamily="34" charset="0"/>
                <a:cs typeface="Arial" panose="020B0604020202020204" pitchFamily="34" charset="0"/>
              </a:rPr>
              <a:t>Course introduction</a:t>
            </a:r>
            <a:endParaRPr lang="en-US" sz="2800" dirty="0">
              <a:solidFill>
                <a:schemeClr val="bg1"/>
              </a:solidFill>
              <a:latin typeface="Arial" panose="020B0604020202020204" pitchFamily="34" charset="0"/>
              <a:cs typeface="Arial" panose="020B0604020202020204" pitchFamily="34" charset="0"/>
            </a:endParaRPr>
          </a:p>
        </p:txBody>
      </p:sp>
      <p:sp>
        <p:nvSpPr>
          <p:cNvPr id="6" name="矩形 5">
            <a:extLst>
              <a:ext uri="{FF2B5EF4-FFF2-40B4-BE49-F238E27FC236}">
                <a16:creationId xmlns:a16="http://schemas.microsoft.com/office/drawing/2014/main" id="{E3658B07-C375-49CA-8772-5463F941BC2B}"/>
              </a:ext>
            </a:extLst>
          </p:cNvPr>
          <p:cNvSpPr/>
          <p:nvPr/>
        </p:nvSpPr>
        <p:spPr>
          <a:xfrm>
            <a:off x="0" y="2"/>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2</a:t>
            </a:fld>
            <a:endParaRPr lang="zh-CN" altLang="en-US" dirty="0"/>
          </a:p>
        </p:txBody>
      </p:sp>
      <p:sp>
        <p:nvSpPr>
          <p:cNvPr id="2" name="文本框 1">
            <a:extLst>
              <a:ext uri="{FF2B5EF4-FFF2-40B4-BE49-F238E27FC236}">
                <a16:creationId xmlns:a16="http://schemas.microsoft.com/office/drawing/2014/main" id="{8E2FEBD0-17C0-6BB6-CA76-60D3F3ADD1A4}"/>
              </a:ext>
            </a:extLst>
          </p:cNvPr>
          <p:cNvSpPr txBox="1"/>
          <p:nvPr/>
        </p:nvSpPr>
        <p:spPr>
          <a:xfrm>
            <a:off x="4337349" y="2459504"/>
            <a:ext cx="2069797" cy="1938992"/>
          </a:xfrm>
          <a:prstGeom prst="rect">
            <a:avLst/>
          </a:prstGeom>
          <a:noFill/>
        </p:spPr>
        <p:txBody>
          <a:bodyPr wrap="none" rtlCol="0">
            <a:spAutoFit/>
          </a:bodyPr>
          <a:lstStyle/>
          <a:p>
            <a:pPr marL="342900" indent="-342900">
              <a:buFont typeface="Arial" panose="020B0604020202020204" pitchFamily="34" charset="0"/>
              <a:buChar char="•"/>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研究背景</a:t>
            </a:r>
            <a:endParaRPr lang="en-US"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buFont typeface="Arial" panose="020B0604020202020204" pitchFamily="34" charset="0"/>
              <a:buChar char="•"/>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研究假设</a:t>
            </a:r>
            <a:endParaRPr lang="en-US"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buFont typeface="Arial" panose="020B0604020202020204" pitchFamily="34" charset="0"/>
              <a:buChar char="•"/>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数据和方法</a:t>
            </a:r>
            <a:endParaRPr lang="en-US"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buFont typeface="Arial" panose="020B0604020202020204" pitchFamily="34" charset="0"/>
              <a:buChar char="•"/>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研究发现</a:t>
            </a:r>
            <a:endParaRPr lang="en-US"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buFont typeface="Arial" panose="020B0604020202020204" pitchFamily="34" charset="0"/>
              <a:buChar char="•"/>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讨论和结论</a:t>
            </a:r>
          </a:p>
        </p:txBody>
      </p:sp>
    </p:spTree>
    <p:extLst>
      <p:ext uri="{BB962C8B-B14F-4D97-AF65-F5344CB8AC3E}">
        <p14:creationId xmlns:p14="http://schemas.microsoft.com/office/powerpoint/2010/main" val="3582219802"/>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590379BF-90AC-4479-8F96-64ED73AB5936}"/>
              </a:ext>
            </a:extLst>
          </p:cNvPr>
          <p:cNvPicPr>
            <a:picLocks noChangeAspect="1"/>
          </p:cNvPicPr>
          <p:nvPr/>
        </p:nvPicPr>
        <p:blipFill rotWithShape="1">
          <a:blip r:embed="rId3"/>
          <a:srcRect b="28482"/>
          <a:stretch/>
        </p:blipFill>
        <p:spPr>
          <a:xfrm>
            <a:off x="5117279" y="0"/>
            <a:ext cx="7200000" cy="6865773"/>
          </a:xfrm>
          <a:prstGeom prst="rect">
            <a:avLst/>
          </a:prstGeom>
        </p:spPr>
      </p:pic>
      <p:sp>
        <p:nvSpPr>
          <p:cNvPr id="12" name="直角三角形 11">
            <a:extLst>
              <a:ext uri="{FF2B5EF4-FFF2-40B4-BE49-F238E27FC236}">
                <a16:creationId xmlns:a16="http://schemas.microsoft.com/office/drawing/2014/main" id="{34212E45-6B06-4A6F-A9A8-3B4194194D52}"/>
              </a:ext>
            </a:extLst>
          </p:cNvPr>
          <p:cNvSpPr/>
          <p:nvPr/>
        </p:nvSpPr>
        <p:spPr>
          <a:xfrm>
            <a:off x="5117279" y="7772"/>
            <a:ext cx="7249994" cy="685800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矩形 12">
            <a:extLst>
              <a:ext uri="{FF2B5EF4-FFF2-40B4-BE49-F238E27FC236}">
                <a16:creationId xmlns:a16="http://schemas.microsoft.com/office/drawing/2014/main" id="{3A708EED-A37B-4E67-B4DE-3C0DAFEF52D5}"/>
              </a:ext>
            </a:extLst>
          </p:cNvPr>
          <p:cNvSpPr/>
          <p:nvPr/>
        </p:nvSpPr>
        <p:spPr>
          <a:xfrm>
            <a:off x="3066879" y="3461657"/>
            <a:ext cx="5082891" cy="986617"/>
          </a:xfrm>
          <a:prstGeom prst="rect">
            <a:avLst/>
          </a:prstGeom>
        </p:spPr>
        <p:txBody>
          <a:bodyPr wrap="square" lIns="0" tIns="0" rIns="0" bIns="0">
            <a:spAutoFit/>
          </a:bodyPr>
          <a:lstStyle/>
          <a:p>
            <a:pPr>
              <a:lnSpc>
                <a:spcPct val="120000"/>
              </a:lnSpc>
              <a:buNone/>
            </a:pPr>
            <a:r>
              <a:rPr lang="zh-CN" altLang="en-US" sz="2800" b="1" dirty="0">
                <a:solidFill>
                  <a:srgbClr val="002060"/>
                </a:solidFill>
                <a:latin typeface="Arial" panose="020B0604020202020204" pitchFamily="34" charset="0"/>
                <a:ea typeface="楷体" panose="02010609060101010101" pitchFamily="49" charset="-122"/>
                <a:cs typeface="Arial" panose="020B0604020202020204" pitchFamily="34" charset="0"/>
                <a:sym typeface="时尚中黑简体" panose="01010104010101010101" charset="-122"/>
              </a:rPr>
              <a:t>谢谢大家，欢迎各位专家老师批评指正！</a:t>
            </a:r>
          </a:p>
        </p:txBody>
      </p:sp>
    </p:spTree>
    <p:extLst>
      <p:ext uri="{BB962C8B-B14F-4D97-AF65-F5344CB8AC3E}">
        <p14:creationId xmlns:p14="http://schemas.microsoft.com/office/powerpoint/2010/main" val="10609056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2"/>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solidFill>
                <a:schemeClr val="tx1"/>
              </a:solidFill>
              <a:latin typeface="楷体" panose="02010609060101010101" pitchFamily="49" charset="-122"/>
              <a:ea typeface="楷体" panose="02010609060101010101" pitchFamily="49" charset="-122"/>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solidFill>
                  <a:schemeClr val="tx1"/>
                </a:solidFill>
                <a:latin typeface="楷体" panose="02010609060101010101" pitchFamily="49" charset="-122"/>
                <a:ea typeface="楷体" panose="02010609060101010101" pitchFamily="49" charset="-122"/>
              </a:rPr>
              <a:pPr/>
              <a:t>3</a:t>
            </a:fld>
            <a:endParaRPr lang="zh-CN" altLang="en-US" dirty="0">
              <a:solidFill>
                <a:schemeClr val="tx1"/>
              </a:solidFill>
              <a:latin typeface="楷体" panose="02010609060101010101" pitchFamily="49" charset="-122"/>
              <a:ea typeface="楷体" panose="02010609060101010101" pitchFamily="49" charset="-122"/>
            </a:endParaRPr>
          </a:p>
        </p:txBody>
      </p:sp>
      <p:sp>
        <p:nvSpPr>
          <p:cNvPr id="5" name="文本框 4">
            <a:extLst>
              <a:ext uri="{FF2B5EF4-FFF2-40B4-BE49-F238E27FC236}">
                <a16:creationId xmlns:a16="http://schemas.microsoft.com/office/drawing/2014/main" id="{4E83218D-641B-2D3E-4B9E-FC381C34D7B7}"/>
              </a:ext>
            </a:extLst>
          </p:cNvPr>
          <p:cNvSpPr txBox="1"/>
          <p:nvPr/>
        </p:nvSpPr>
        <p:spPr>
          <a:xfrm>
            <a:off x="647701" y="1204686"/>
            <a:ext cx="10668000" cy="4524315"/>
          </a:xfrm>
          <a:prstGeom prst="rect">
            <a:avLst/>
          </a:prstGeom>
          <a:noFill/>
        </p:spPr>
        <p:txBody>
          <a:bodyPr wrap="square" rtlCol="0">
            <a:spAutoFit/>
          </a:bodyPr>
          <a:lstStyle/>
          <a:p>
            <a:endParaRPr lang="en-US" altLang="zh-CN" sz="2400" b="1" dirty="0">
              <a:latin typeface="楷体" panose="02010609060101010101" pitchFamily="49" charset="-122"/>
              <a:ea typeface="楷体" panose="02010609060101010101" pitchFamily="49" charset="-122"/>
              <a:cs typeface="Arial" panose="020B0604020202020204" pitchFamily="34" charset="0"/>
            </a:endParaRPr>
          </a:p>
          <a:p>
            <a:r>
              <a:rPr lang="zh-CN" altLang="en-US" sz="2400" b="1" dirty="0">
                <a:latin typeface="楷体" panose="02010609060101010101" pitchFamily="49" charset="-122"/>
                <a:ea typeface="楷体" panose="02010609060101010101" pitchFamily="49" charset="-122"/>
                <a:cs typeface="Arial" panose="020B0604020202020204" pitchFamily="34" charset="0"/>
              </a:rPr>
              <a:t>主要结论：</a:t>
            </a:r>
            <a:endParaRPr lang="en-US" altLang="zh-CN" sz="2400" b="1" dirty="0">
              <a:latin typeface="楷体" panose="02010609060101010101" pitchFamily="49" charset="-122"/>
              <a:ea typeface="楷体" panose="02010609060101010101" pitchFamily="49" charset="-122"/>
              <a:cs typeface="Arial" panose="020B0604020202020204" pitchFamily="34" charset="0"/>
            </a:endParaRPr>
          </a:p>
          <a:p>
            <a:endParaRPr lang="en-US" altLang="zh-CN" sz="2400" b="1" dirty="0">
              <a:latin typeface="楷体" panose="02010609060101010101" pitchFamily="49" charset="-122"/>
              <a:ea typeface="楷体" panose="02010609060101010101" pitchFamily="49" charset="-122"/>
              <a:cs typeface="Arial" panose="020B0604020202020204" pitchFamily="34" charset="0"/>
            </a:endParaRPr>
          </a:p>
          <a:p>
            <a:pPr marL="342900" indent="-342900">
              <a:buFont typeface="Wingdings" panose="05000000000000000000" pitchFamily="2" charset="2"/>
              <a:buChar char="l"/>
            </a:pPr>
            <a:r>
              <a:rPr lang="zh-CN" altLang="en-US" sz="2400" dirty="0">
                <a:latin typeface="楷体" panose="02010609060101010101" pitchFamily="49" charset="-122"/>
                <a:ea typeface="楷体" panose="02010609060101010101" pitchFamily="49" charset="-122"/>
                <a:cs typeface="Arial" panose="020B0604020202020204" pitchFamily="34" charset="0"/>
              </a:rPr>
              <a:t>本研究采用在</a:t>
            </a:r>
            <a:r>
              <a:rPr lang="en-US" altLang="zh-CN" sz="2400" dirty="0">
                <a:latin typeface="楷体" panose="02010609060101010101" pitchFamily="49" charset="-122"/>
                <a:ea typeface="楷体" panose="02010609060101010101" pitchFamily="49" charset="-122"/>
                <a:cs typeface="Arial" panose="020B0604020202020204" pitchFamily="34" charset="0"/>
              </a:rPr>
              <a:t>2900 </a:t>
            </a:r>
            <a:r>
              <a:rPr lang="zh-CN" altLang="en-US" sz="2400" dirty="0">
                <a:latin typeface="楷体" panose="02010609060101010101" pitchFamily="49" charset="-122"/>
                <a:ea typeface="楷体" panose="02010609060101010101" pitchFamily="49" charset="-122"/>
                <a:cs typeface="Arial" panose="020B0604020202020204" pitchFamily="34" charset="0"/>
              </a:rPr>
              <a:t>万篇 </a:t>
            </a:r>
            <a:r>
              <a:rPr lang="en-US" altLang="zh-CN" sz="2400" dirty="0">
                <a:latin typeface="楷体" panose="02010609060101010101" pitchFamily="49" charset="-122"/>
                <a:ea typeface="楷体" panose="02010609060101010101" pitchFamily="49" charset="-122"/>
                <a:cs typeface="Arial" panose="020B0604020202020204" pitchFamily="34" charset="0"/>
              </a:rPr>
              <a:t>PubMed </a:t>
            </a:r>
            <a:r>
              <a:rPr lang="zh-CN" altLang="en-US" sz="2400" dirty="0">
                <a:latin typeface="楷体" panose="02010609060101010101" pitchFamily="49" charset="-122"/>
                <a:ea typeface="楷体" panose="02010609060101010101" pitchFamily="49" charset="-122"/>
                <a:cs typeface="Arial" panose="020B0604020202020204" pitchFamily="34" charset="0"/>
              </a:rPr>
              <a:t>文章上进行预训练产生的词向量模型（</a:t>
            </a:r>
            <a:r>
              <a:rPr lang="en-US" altLang="zh-CN" sz="2400" dirty="0" err="1">
                <a:latin typeface="楷体" panose="02010609060101010101" pitchFamily="49" charset="-122"/>
                <a:ea typeface="楷体" panose="02010609060101010101" pitchFamily="49" charset="-122"/>
                <a:cs typeface="Arial" panose="020B0604020202020204" pitchFamily="34" charset="0"/>
              </a:rPr>
              <a:t>BioBERT</a:t>
            </a:r>
            <a:r>
              <a:rPr lang="en-US" altLang="zh-CN" sz="2400" dirty="0">
                <a:latin typeface="楷体" panose="02010609060101010101" pitchFamily="49" charset="-122"/>
                <a:ea typeface="楷体" panose="02010609060101010101" pitchFamily="49" charset="-122"/>
                <a:cs typeface="Arial" panose="020B0604020202020204" pitchFamily="34" charset="0"/>
              </a:rPr>
              <a:t> </a:t>
            </a:r>
            <a:r>
              <a:rPr lang="zh-CN" altLang="en-US" sz="2400" dirty="0">
                <a:latin typeface="楷体" panose="02010609060101010101" pitchFamily="49" charset="-122"/>
                <a:ea typeface="楷体" panose="02010609060101010101" pitchFamily="49" charset="-122"/>
                <a:cs typeface="Arial" panose="020B0604020202020204" pitchFamily="34" charset="0"/>
              </a:rPr>
              <a:t>模型）来衡量论文的科学新颖性。通过对近</a:t>
            </a:r>
            <a:r>
              <a:rPr lang="en-US" altLang="zh-CN" sz="2400" dirty="0">
                <a:latin typeface="楷体" panose="02010609060101010101" pitchFamily="49" charset="-122"/>
                <a:ea typeface="楷体" panose="02010609060101010101" pitchFamily="49" charset="-122"/>
                <a:cs typeface="Arial" panose="020B0604020202020204" pitchFamily="34" charset="0"/>
              </a:rPr>
              <a:t>10</a:t>
            </a:r>
            <a:r>
              <a:rPr lang="zh-CN" altLang="en-US" sz="2400" dirty="0">
                <a:latin typeface="楷体" panose="02010609060101010101" pitchFamily="49" charset="-122"/>
                <a:ea typeface="楷体" panose="02010609060101010101" pitchFamily="49" charset="-122"/>
                <a:cs typeface="Arial" panose="020B0604020202020204" pitchFamily="34" charset="0"/>
              </a:rPr>
              <a:t>万篇冠状病毒相关论文进行分析，本研究发现，在新冠肺炎爆发以后，论文的新颖性程度，以及新合作比例突然增加，同时国际合作比例突然下降。</a:t>
            </a:r>
            <a:endParaRPr lang="en-US" altLang="zh-CN" sz="2400" dirty="0">
              <a:latin typeface="楷体" panose="02010609060101010101" pitchFamily="49" charset="-122"/>
              <a:ea typeface="楷体" panose="02010609060101010101" pitchFamily="49" charset="-122"/>
              <a:cs typeface="Arial" panose="020B0604020202020204" pitchFamily="34" charset="0"/>
            </a:endParaRPr>
          </a:p>
          <a:p>
            <a:pPr marL="342900" indent="-342900">
              <a:buFont typeface="Wingdings" panose="05000000000000000000" pitchFamily="2" charset="2"/>
              <a:buChar char="l"/>
            </a:pPr>
            <a:r>
              <a:rPr lang="zh-CN" altLang="en-US" sz="2400" dirty="0">
                <a:latin typeface="楷体" panose="02010609060101010101" pitchFamily="49" charset="-122"/>
                <a:ea typeface="楷体" panose="02010609060101010101" pitchFamily="49" charset="-122"/>
                <a:cs typeface="Arial" panose="020B0604020202020204" pitchFamily="34" charset="0"/>
              </a:rPr>
              <a:t>研究还发现，在新冠肺炎期间，新合作比例较高的团队产出的论文更加新颖；国际合作并没有像疫情发生前那样阻碍科学新颖性。</a:t>
            </a:r>
            <a:endParaRPr lang="en-US" altLang="zh-CN" sz="2400" dirty="0">
              <a:latin typeface="楷体" panose="02010609060101010101" pitchFamily="49" charset="-122"/>
              <a:ea typeface="楷体" panose="02010609060101010101" pitchFamily="49" charset="-122"/>
              <a:cs typeface="Arial" panose="020B0604020202020204" pitchFamily="34" charset="0"/>
            </a:endParaRPr>
          </a:p>
          <a:p>
            <a:pPr marL="342900" indent="-342900">
              <a:buFont typeface="Wingdings" panose="05000000000000000000" pitchFamily="2" charset="2"/>
              <a:buChar char="l"/>
            </a:pPr>
            <a:r>
              <a:rPr lang="zh-CN" altLang="en-US" sz="2400" dirty="0">
                <a:latin typeface="楷体" panose="02010609060101010101" pitchFamily="49" charset="-122"/>
                <a:ea typeface="楷体" panose="02010609060101010101" pitchFamily="49" charset="-122"/>
                <a:cs typeface="Arial" panose="020B0604020202020204" pitchFamily="34" charset="0"/>
              </a:rPr>
              <a:t>研究结果表明，在大流行病期间，通过建立新合作来获取多来源的和具有差异性的科学资源的重要性，以及维持具有高度协作性的科学共同体的重要性。</a:t>
            </a:r>
          </a:p>
          <a:p>
            <a:endParaRPr lang="zh-CN" altLang="en-US" sz="2400" b="1" dirty="0">
              <a:latin typeface="楷体" panose="02010609060101010101" pitchFamily="49" charset="-122"/>
              <a:ea typeface="楷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431626920"/>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590379BF-90AC-4479-8F96-64ED73AB5936}"/>
              </a:ext>
            </a:extLst>
          </p:cNvPr>
          <p:cNvPicPr>
            <a:picLocks noChangeAspect="1"/>
          </p:cNvPicPr>
          <p:nvPr/>
        </p:nvPicPr>
        <p:blipFill rotWithShape="1">
          <a:blip r:embed="rId4"/>
          <a:srcRect b="28482"/>
          <a:stretch/>
        </p:blipFill>
        <p:spPr>
          <a:xfrm>
            <a:off x="5117279" y="0"/>
            <a:ext cx="7200000" cy="6865773"/>
          </a:xfrm>
          <a:prstGeom prst="rect">
            <a:avLst/>
          </a:prstGeom>
        </p:spPr>
      </p:pic>
      <p:sp>
        <p:nvSpPr>
          <p:cNvPr id="12" name="直角三角形 11">
            <a:extLst>
              <a:ext uri="{FF2B5EF4-FFF2-40B4-BE49-F238E27FC236}">
                <a16:creationId xmlns:a16="http://schemas.microsoft.com/office/drawing/2014/main" id="{34212E45-6B06-4A6F-A9A8-3B4194194D52}"/>
              </a:ext>
            </a:extLst>
          </p:cNvPr>
          <p:cNvSpPr/>
          <p:nvPr/>
        </p:nvSpPr>
        <p:spPr>
          <a:xfrm>
            <a:off x="5117279" y="7772"/>
            <a:ext cx="7249994" cy="685800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组合 7">
            <a:extLst>
              <a:ext uri="{FF2B5EF4-FFF2-40B4-BE49-F238E27FC236}">
                <a16:creationId xmlns:a16="http://schemas.microsoft.com/office/drawing/2014/main" id="{6BDA95A0-9BF2-45E3-B70E-6EB85BC82198}"/>
              </a:ext>
            </a:extLst>
          </p:cNvPr>
          <p:cNvGrpSpPr/>
          <p:nvPr/>
        </p:nvGrpSpPr>
        <p:grpSpPr>
          <a:xfrm>
            <a:off x="1578000" y="3424655"/>
            <a:ext cx="1233428" cy="1233428"/>
            <a:chOff x="3613705" y="2612219"/>
            <a:chExt cx="1495676" cy="1495676"/>
          </a:xfrm>
        </p:grpSpPr>
        <p:sp>
          <p:nvSpPr>
            <p:cNvPr id="9" name="矩形 8">
              <a:extLst>
                <a:ext uri="{FF2B5EF4-FFF2-40B4-BE49-F238E27FC236}">
                  <a16:creationId xmlns:a16="http://schemas.microsoft.com/office/drawing/2014/main" id="{585B5132-14DF-4140-B4D6-45A9FF66A916}"/>
                </a:ext>
              </a:extLst>
            </p:cNvPr>
            <p:cNvSpPr/>
            <p:nvPr/>
          </p:nvSpPr>
          <p:spPr>
            <a:xfrm rot="18900000">
              <a:off x="3613705" y="2612219"/>
              <a:ext cx="1495676" cy="149567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 name="MH_Others_1">
              <a:extLst>
                <a:ext uri="{FF2B5EF4-FFF2-40B4-BE49-F238E27FC236}">
                  <a16:creationId xmlns:a16="http://schemas.microsoft.com/office/drawing/2014/main" id="{B581F02D-E096-4C24-8528-5C240F0AA69B}"/>
                </a:ext>
              </a:extLst>
            </p:cNvPr>
            <p:cNvSpPr txBox="1"/>
            <p:nvPr>
              <p:custDataLst>
                <p:tags r:id="rId1"/>
              </p:custDataLst>
            </p:nvPr>
          </p:nvSpPr>
          <p:spPr>
            <a:xfrm>
              <a:off x="3734451" y="2832873"/>
              <a:ext cx="1258866" cy="1007681"/>
            </a:xfrm>
            <a:prstGeom prst="rect">
              <a:avLst/>
            </a:prstGeom>
            <a:noFill/>
          </p:spPr>
          <p:txBody>
            <a:bodyPr vert="horz" wrap="square" lIns="0" tIns="0" rIns="0" bIns="0" anchor="ctr">
              <a:spAutoFit/>
            </a:bodyPr>
            <a:lstStyle/>
            <a:p>
              <a:pPr algn="ctr" eaLnBrk="1" hangingPunct="1">
                <a:defRPr/>
              </a:pPr>
              <a:r>
                <a:rPr lang="en-US" altLang="zh-CN" sz="5400" b="1" noProof="1">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5400"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3" name="矩形 12">
            <a:extLst>
              <a:ext uri="{FF2B5EF4-FFF2-40B4-BE49-F238E27FC236}">
                <a16:creationId xmlns:a16="http://schemas.microsoft.com/office/drawing/2014/main" id="{3A708EED-A37B-4E67-B4DE-3C0DAFEF52D5}"/>
              </a:ext>
            </a:extLst>
          </p:cNvPr>
          <p:cNvSpPr/>
          <p:nvPr/>
        </p:nvSpPr>
        <p:spPr>
          <a:xfrm>
            <a:off x="3066880" y="3461657"/>
            <a:ext cx="5583634" cy="670761"/>
          </a:xfrm>
          <a:prstGeom prst="rect">
            <a:avLst/>
          </a:prstGeom>
        </p:spPr>
        <p:txBody>
          <a:bodyPr wrap="square" lIns="0" tIns="0" rIns="0" bIns="0">
            <a:spAutoFit/>
          </a:bodyPr>
          <a:lstStyle/>
          <a:p>
            <a:pPr>
              <a:lnSpc>
                <a:spcPct val="120000"/>
              </a:lnSpc>
              <a:buNone/>
            </a:pPr>
            <a:r>
              <a:rPr lang="zh-CN" altLang="en-US" sz="4000" b="1" dirty="0">
                <a:solidFill>
                  <a:srgbClr val="002060"/>
                </a:solidFill>
                <a:latin typeface="Arial" panose="020B0604020202020204" pitchFamily="34" charset="0"/>
                <a:ea typeface="楷体" panose="02010609060101010101" pitchFamily="49" charset="-122"/>
                <a:cs typeface="Arial" panose="020B0604020202020204" pitchFamily="34" charset="0"/>
                <a:sym typeface="时尚中黑简体" panose="01010104010101010101" charset="-122"/>
              </a:rPr>
              <a:t>研究背景</a:t>
            </a:r>
          </a:p>
        </p:txBody>
      </p:sp>
    </p:spTree>
    <p:extLst>
      <p:ext uri="{BB962C8B-B14F-4D97-AF65-F5344CB8AC3E}">
        <p14:creationId xmlns:p14="http://schemas.microsoft.com/office/powerpoint/2010/main" val="254581097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2"/>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8" name="内容占位符 2">
            <a:extLst>
              <a:ext uri="{FF2B5EF4-FFF2-40B4-BE49-F238E27FC236}">
                <a16:creationId xmlns:a16="http://schemas.microsoft.com/office/drawing/2014/main" id="{2D24680A-AD29-4208-9267-C4DA598FF92C}"/>
              </a:ext>
            </a:extLst>
          </p:cNvPr>
          <p:cNvSpPr txBox="1">
            <a:spLocks/>
          </p:cNvSpPr>
          <p:nvPr/>
        </p:nvSpPr>
        <p:spPr>
          <a:xfrm>
            <a:off x="876299" y="1666220"/>
            <a:ext cx="7058945" cy="5599369"/>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2000" dirty="0">
              <a:latin typeface="Arial" panose="020B0604020202020204" pitchFamily="34" charset="0"/>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5</a:t>
            </a:fld>
            <a:endParaRPr lang="zh-CN" altLang="en-US" dirty="0"/>
          </a:p>
        </p:txBody>
      </p:sp>
      <p:pic>
        <p:nvPicPr>
          <p:cNvPr id="2050" name="Picture 2">
            <a:extLst>
              <a:ext uri="{FF2B5EF4-FFF2-40B4-BE49-F238E27FC236}">
                <a16:creationId xmlns:a16="http://schemas.microsoft.com/office/drawing/2014/main" id="{EB1D2288-0463-772F-747E-23CC2BDF48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343" y="772894"/>
            <a:ext cx="2392401" cy="1781491"/>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46F26472-F86A-8F8B-F4C9-56321CEA5567}"/>
              </a:ext>
            </a:extLst>
          </p:cNvPr>
          <p:cNvSpPr txBox="1"/>
          <p:nvPr/>
        </p:nvSpPr>
        <p:spPr>
          <a:xfrm>
            <a:off x="4596274" y="740498"/>
            <a:ext cx="7394784" cy="4893647"/>
          </a:xfrm>
          <a:prstGeom prst="rect">
            <a:avLst/>
          </a:prstGeom>
          <a:noFill/>
        </p:spPr>
        <p:txBody>
          <a:bodyPr wrap="square">
            <a:spAutoFit/>
          </a:bodyPr>
          <a:lstStyle/>
          <a:p>
            <a:r>
              <a:rPr lang="zh-CN" altLang="en-US" sz="2400" b="0" i="0" dirty="0">
                <a:effectLst/>
                <a:latin typeface="楷体" panose="02010609060101010101" pitchFamily="49" charset="-122"/>
                <a:ea typeface="楷体" panose="02010609060101010101" pitchFamily="49" charset="-122"/>
                <a:cs typeface="Arial" panose="020B0604020202020204" pitchFamily="34" charset="0"/>
              </a:rPr>
              <a:t>根据库恩（</a:t>
            </a:r>
            <a:r>
              <a:rPr lang="en-US" altLang="zh-CN" sz="2400" b="0" i="0" dirty="0">
                <a:effectLst/>
                <a:latin typeface="楷体" panose="02010609060101010101" pitchFamily="49" charset="-122"/>
                <a:ea typeface="楷体" panose="02010609060101010101" pitchFamily="49" charset="-122"/>
                <a:cs typeface="Arial" panose="020B0604020202020204" pitchFamily="34" charset="0"/>
              </a:rPr>
              <a:t>Kuhn</a:t>
            </a:r>
            <a:r>
              <a:rPr lang="zh-CN" altLang="en-US" sz="2400" b="0" i="0" dirty="0">
                <a:effectLst/>
                <a:latin typeface="楷体" panose="02010609060101010101" pitchFamily="49" charset="-122"/>
                <a:ea typeface="楷体" panose="02010609060101010101" pitchFamily="49" charset="-122"/>
                <a:cs typeface="Arial" panose="020B0604020202020204" pitchFamily="34" charset="0"/>
              </a:rPr>
              <a:t>）的理论观点，</a:t>
            </a:r>
            <a:endParaRPr lang="en-US" altLang="zh-CN" sz="2400" b="0" i="0" dirty="0">
              <a:effectLst/>
              <a:latin typeface="楷体" panose="02010609060101010101" pitchFamily="49" charset="-122"/>
              <a:ea typeface="楷体" panose="02010609060101010101" pitchFamily="49" charset="-122"/>
              <a:cs typeface="Arial" panose="020B0604020202020204" pitchFamily="34" charset="0"/>
            </a:endParaRPr>
          </a:p>
          <a:p>
            <a:endParaRPr lang="zh-CN" altLang="en-US" sz="2400" b="0" i="0" dirty="0">
              <a:effectLst/>
              <a:latin typeface="楷体" panose="02010609060101010101" pitchFamily="49" charset="-122"/>
              <a:ea typeface="楷体" panose="02010609060101010101" pitchFamily="49" charset="-122"/>
              <a:cs typeface="Arial" panose="020B0604020202020204" pitchFamily="34" charset="0"/>
            </a:endParaRPr>
          </a:p>
          <a:p>
            <a:pPr marL="342900" indent="-342900">
              <a:buFont typeface="Wingdings" panose="05000000000000000000" pitchFamily="2" charset="2"/>
              <a:buChar char="l"/>
            </a:pPr>
            <a:r>
              <a:rPr lang="zh-CN" altLang="en-US" sz="2400" b="0" i="0" dirty="0">
                <a:effectLst/>
                <a:latin typeface="楷体" panose="02010609060101010101" pitchFamily="49" charset="-122"/>
                <a:ea typeface="楷体" panose="02010609060101010101" pitchFamily="49" charset="-122"/>
                <a:cs typeface="Arial" panose="020B0604020202020204" pitchFamily="34" charset="0"/>
              </a:rPr>
              <a:t>一个范式是社区成员所遵循的基本假设、原则和方法的框架。</a:t>
            </a:r>
          </a:p>
          <a:p>
            <a:pPr marL="342900" indent="-342900">
              <a:buFont typeface="Wingdings" panose="05000000000000000000" pitchFamily="2" charset="2"/>
              <a:buChar char="l"/>
            </a:pPr>
            <a:r>
              <a:rPr lang="zh-CN" altLang="en-US" sz="2400" b="0" i="0" dirty="0">
                <a:effectLst/>
                <a:latin typeface="楷体" panose="02010609060101010101" pitchFamily="49" charset="-122"/>
                <a:ea typeface="楷体" panose="02010609060101010101" pitchFamily="49" charset="-122"/>
                <a:cs typeface="Arial" panose="020B0604020202020204" pitchFamily="34" charset="0"/>
              </a:rPr>
              <a:t>它是一套规范，告诉科学家如何思考和行动。</a:t>
            </a:r>
            <a:endParaRPr lang="en-US" altLang="zh-CN" sz="2400" b="0" i="0" dirty="0">
              <a:effectLst/>
              <a:latin typeface="楷体" panose="02010609060101010101" pitchFamily="49" charset="-122"/>
              <a:ea typeface="楷体" panose="02010609060101010101" pitchFamily="49" charset="-122"/>
              <a:cs typeface="Arial" panose="020B0604020202020204" pitchFamily="34" charset="0"/>
            </a:endParaRPr>
          </a:p>
          <a:p>
            <a:endParaRPr lang="en-US" altLang="zh-CN" sz="2400" dirty="0">
              <a:latin typeface="楷体" panose="02010609060101010101" pitchFamily="49" charset="-122"/>
              <a:ea typeface="楷体" panose="02010609060101010101" pitchFamily="49" charset="-122"/>
              <a:cs typeface="Arial" panose="020B0604020202020204" pitchFamily="34" charset="0"/>
            </a:endParaRPr>
          </a:p>
          <a:p>
            <a:endParaRPr lang="zh-CN" altLang="en-US" sz="2400" b="0" i="0" dirty="0">
              <a:effectLst/>
              <a:latin typeface="楷体" panose="02010609060101010101" pitchFamily="49" charset="-122"/>
              <a:ea typeface="楷体" panose="02010609060101010101" pitchFamily="49" charset="-122"/>
              <a:cs typeface="Arial" panose="020B0604020202020204" pitchFamily="34" charset="0"/>
            </a:endParaRPr>
          </a:p>
          <a:p>
            <a:r>
              <a:rPr lang="zh-CN" altLang="en-US" sz="2400" b="0" i="0" dirty="0">
                <a:effectLst/>
                <a:latin typeface="楷体" panose="02010609060101010101" pitchFamily="49" charset="-122"/>
                <a:ea typeface="楷体" panose="02010609060101010101" pitchFamily="49" charset="-122"/>
                <a:cs typeface="Arial" panose="020B0604020202020204" pitchFamily="34" charset="0"/>
              </a:rPr>
              <a:t>根据这个定义，为了产生新颖的发现，科学家以特定方式合作与整合不同来源的知识。</a:t>
            </a:r>
            <a:endParaRPr lang="en-US" altLang="zh-CN" sz="2400" b="0" i="0" dirty="0">
              <a:effectLst/>
              <a:latin typeface="楷体" panose="02010609060101010101" pitchFamily="49" charset="-122"/>
              <a:ea typeface="楷体" panose="02010609060101010101" pitchFamily="49" charset="-122"/>
              <a:cs typeface="Arial" panose="020B0604020202020204" pitchFamily="34" charset="0"/>
            </a:endParaRPr>
          </a:p>
          <a:p>
            <a:endParaRPr lang="en-US" altLang="zh-CN" sz="2400" dirty="0">
              <a:latin typeface="楷体" panose="02010609060101010101" pitchFamily="49" charset="-122"/>
              <a:ea typeface="楷体" panose="02010609060101010101" pitchFamily="49" charset="-122"/>
              <a:cs typeface="Arial" panose="020B0604020202020204" pitchFamily="34" charset="0"/>
            </a:endParaRPr>
          </a:p>
          <a:p>
            <a:endParaRPr lang="zh-CN" altLang="en-US" sz="2400" b="0" i="0" dirty="0">
              <a:effectLst/>
              <a:latin typeface="楷体" panose="02010609060101010101" pitchFamily="49" charset="-122"/>
              <a:ea typeface="楷体" panose="02010609060101010101" pitchFamily="49" charset="-122"/>
              <a:cs typeface="Arial" panose="020B0604020202020204" pitchFamily="34" charset="0"/>
            </a:endParaRPr>
          </a:p>
          <a:p>
            <a:r>
              <a:rPr lang="zh-CN" altLang="en-US" sz="2400" b="1" i="0" dirty="0">
                <a:solidFill>
                  <a:schemeClr val="accent1"/>
                </a:solidFill>
                <a:effectLst/>
                <a:latin typeface="楷体" panose="02010609060101010101" pitchFamily="49" charset="-122"/>
                <a:ea typeface="楷体" panose="02010609060101010101" pitchFamily="49" charset="-122"/>
                <a:cs typeface="Arial" panose="020B0604020202020204" pitchFamily="34" charset="0"/>
              </a:rPr>
              <a:t>然而，如果存在重大的外部冲击，这个“范式”是否会发生改变呢？</a:t>
            </a:r>
            <a:endParaRPr lang="zh-CN" altLang="en-US" sz="2400" b="1" dirty="0">
              <a:solidFill>
                <a:schemeClr val="accent1"/>
              </a:solidFill>
              <a:latin typeface="楷体" panose="02010609060101010101" pitchFamily="49" charset="-122"/>
              <a:ea typeface="楷体" panose="02010609060101010101" pitchFamily="49" charset="-122"/>
              <a:cs typeface="Arial" panose="020B0604020202020204" pitchFamily="34" charset="0"/>
            </a:endParaRPr>
          </a:p>
        </p:txBody>
      </p:sp>
      <p:pic>
        <p:nvPicPr>
          <p:cNvPr id="1026" name="Picture 2" descr="Page 1">
            <a:extLst>
              <a:ext uri="{FF2B5EF4-FFF2-40B4-BE49-F238E27FC236}">
                <a16:creationId xmlns:a16="http://schemas.microsoft.com/office/drawing/2014/main" id="{7998F9B9-69E6-1FA9-F28C-40C5EDBAE1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7091" y="772894"/>
            <a:ext cx="1711325" cy="26441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he Kuhn Cycle - Thomas Kuhn's Brilliant Model of How Scientific Fields  Progress">
            <a:extLst>
              <a:ext uri="{FF2B5EF4-FFF2-40B4-BE49-F238E27FC236}">
                <a16:creationId xmlns:a16="http://schemas.microsoft.com/office/drawing/2014/main" id="{0FAC5E33-A299-37F3-4D96-65336C3A12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689" y="3417001"/>
            <a:ext cx="3366920" cy="330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4483459"/>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The Effects of COVID-19 on Scientific Novelty and Collaboration -  Information Matters">
            <a:extLst>
              <a:ext uri="{FF2B5EF4-FFF2-40B4-BE49-F238E27FC236}">
                <a16:creationId xmlns:a16="http://schemas.microsoft.com/office/drawing/2014/main" id="{B4D6655B-F437-36BD-E6A8-6175E616C3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63631"/>
          <a:stretch/>
        </p:blipFill>
        <p:spPr bwMode="auto">
          <a:xfrm>
            <a:off x="1741714" y="801037"/>
            <a:ext cx="8943817" cy="1809339"/>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E3658B07-C375-49CA-8772-5463F941BC2B}"/>
              </a:ext>
            </a:extLst>
          </p:cNvPr>
          <p:cNvSpPr/>
          <p:nvPr/>
        </p:nvSpPr>
        <p:spPr>
          <a:xfrm>
            <a:off x="0" y="2"/>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8" name="内容占位符 2">
            <a:extLst>
              <a:ext uri="{FF2B5EF4-FFF2-40B4-BE49-F238E27FC236}">
                <a16:creationId xmlns:a16="http://schemas.microsoft.com/office/drawing/2014/main" id="{2D24680A-AD29-4208-9267-C4DA598FF92C}"/>
              </a:ext>
            </a:extLst>
          </p:cNvPr>
          <p:cNvSpPr txBox="1">
            <a:spLocks/>
          </p:cNvSpPr>
          <p:nvPr/>
        </p:nvSpPr>
        <p:spPr>
          <a:xfrm>
            <a:off x="876299" y="1666220"/>
            <a:ext cx="7058945" cy="5599369"/>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2000" dirty="0">
              <a:latin typeface="Arial" panose="020B0604020202020204" pitchFamily="34" charset="0"/>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6</a:t>
            </a:fld>
            <a:endParaRPr lang="zh-CN" altLang="en-US" dirty="0"/>
          </a:p>
        </p:txBody>
      </p:sp>
      <p:sp>
        <p:nvSpPr>
          <p:cNvPr id="4" name="文本框 3">
            <a:extLst>
              <a:ext uri="{FF2B5EF4-FFF2-40B4-BE49-F238E27FC236}">
                <a16:creationId xmlns:a16="http://schemas.microsoft.com/office/drawing/2014/main" id="{860D0BB6-23AF-6C33-9015-49A89B30C13B}"/>
              </a:ext>
            </a:extLst>
          </p:cNvPr>
          <p:cNvSpPr txBox="1"/>
          <p:nvPr/>
        </p:nvSpPr>
        <p:spPr>
          <a:xfrm>
            <a:off x="876299" y="3246103"/>
            <a:ext cx="10899429" cy="1200329"/>
          </a:xfrm>
          <a:prstGeom prst="rect">
            <a:avLst/>
          </a:prstGeom>
          <a:noFill/>
        </p:spPr>
        <p:txBody>
          <a:bodyPr wrap="square">
            <a:spAutoFit/>
          </a:bodyPr>
          <a:lstStyle/>
          <a:p>
            <a:r>
              <a:rPr lang="zh-CN" altLang="en-US" sz="2400" b="0" i="0" dirty="0">
                <a:effectLst/>
                <a:latin typeface="楷体" panose="02010609060101010101" pitchFamily="49" charset="-122"/>
                <a:ea typeface="楷体" panose="02010609060101010101" pitchFamily="49" charset="-122"/>
                <a:cs typeface="Arial" panose="020B0604020202020204" pitchFamily="34" charset="0"/>
              </a:rPr>
              <a:t>科学创新推进前沿知识、推动技术创新，科学学的重点研究问题之一是科学新颖性的起源和发展。新冠病毒爆发后，由于急需发明有效疫苗及消除疫情带来的负面影响，科学新颖性变得更加重要。</a:t>
            </a:r>
            <a:endParaRPr lang="zh-CN" altLang="en-US" sz="2400" dirty="0">
              <a:latin typeface="楷体" panose="02010609060101010101" pitchFamily="49" charset="-122"/>
              <a:ea typeface="楷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1867225996"/>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2"/>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8" name="内容占位符 2">
            <a:extLst>
              <a:ext uri="{FF2B5EF4-FFF2-40B4-BE49-F238E27FC236}">
                <a16:creationId xmlns:a16="http://schemas.microsoft.com/office/drawing/2014/main" id="{2D24680A-AD29-4208-9267-C4DA598FF92C}"/>
              </a:ext>
            </a:extLst>
          </p:cNvPr>
          <p:cNvSpPr txBox="1">
            <a:spLocks/>
          </p:cNvSpPr>
          <p:nvPr/>
        </p:nvSpPr>
        <p:spPr>
          <a:xfrm>
            <a:off x="876299" y="1666220"/>
            <a:ext cx="7058945" cy="5599369"/>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2000" dirty="0">
              <a:latin typeface="Arial" panose="020B0604020202020204" pitchFamily="34" charset="0"/>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7</a:t>
            </a:fld>
            <a:endParaRPr lang="zh-CN" altLang="en-US" dirty="0"/>
          </a:p>
        </p:txBody>
      </p:sp>
      <p:sp>
        <p:nvSpPr>
          <p:cNvPr id="4" name="文本框 3">
            <a:extLst>
              <a:ext uri="{FF2B5EF4-FFF2-40B4-BE49-F238E27FC236}">
                <a16:creationId xmlns:a16="http://schemas.microsoft.com/office/drawing/2014/main" id="{860D0BB6-23AF-6C33-9015-49A89B30C13B}"/>
              </a:ext>
            </a:extLst>
          </p:cNvPr>
          <p:cNvSpPr txBox="1"/>
          <p:nvPr/>
        </p:nvSpPr>
        <p:spPr>
          <a:xfrm>
            <a:off x="871966" y="1466041"/>
            <a:ext cx="10899429" cy="707886"/>
          </a:xfrm>
          <a:prstGeom prst="rect">
            <a:avLst/>
          </a:prstGeom>
          <a:noFill/>
        </p:spPr>
        <p:txBody>
          <a:bodyPr wrap="square">
            <a:spAutoFit/>
          </a:bodyPr>
          <a:lstStyle/>
          <a:p>
            <a:r>
              <a:rPr lang="zh-CN" altLang="en-US" sz="2000" b="0" i="0" dirty="0">
                <a:effectLst/>
                <a:latin typeface="楷体" panose="02010609060101010101" pitchFamily="49" charset="-122"/>
                <a:ea typeface="楷体" panose="02010609060101010101" pitchFamily="49" charset="-122"/>
                <a:cs typeface="Arial" panose="020B0604020202020204" pitchFamily="34" charset="0"/>
              </a:rPr>
              <a:t>在</a:t>
            </a:r>
            <a:r>
              <a:rPr lang="en-US" altLang="zh-CN" sz="2000" b="0" i="0" dirty="0">
                <a:effectLst/>
                <a:latin typeface="楷体" panose="02010609060101010101" pitchFamily="49" charset="-122"/>
                <a:ea typeface="楷体" panose="02010609060101010101" pitchFamily="49" charset="-122"/>
                <a:cs typeface="Arial" panose="020B0604020202020204" pitchFamily="34" charset="0"/>
              </a:rPr>
              <a:t>COVID-19</a:t>
            </a:r>
            <a:r>
              <a:rPr lang="zh-CN" altLang="en-US" sz="2000" b="0" i="0" dirty="0">
                <a:effectLst/>
                <a:latin typeface="楷体" panose="02010609060101010101" pitchFamily="49" charset="-122"/>
                <a:ea typeface="楷体" panose="02010609060101010101" pitchFamily="49" charset="-122"/>
                <a:cs typeface="Arial" panose="020B0604020202020204" pitchFamily="34" charset="0"/>
              </a:rPr>
              <a:t>期间，科学创新的重要性变得更加突出，因为攻克</a:t>
            </a:r>
            <a:r>
              <a:rPr lang="en-US" altLang="zh-CN" sz="2000" b="0" i="0" dirty="0">
                <a:effectLst/>
                <a:latin typeface="楷体" panose="02010609060101010101" pitchFamily="49" charset="-122"/>
                <a:ea typeface="楷体" panose="02010609060101010101" pitchFamily="49" charset="-122"/>
                <a:cs typeface="Arial" panose="020B0604020202020204" pitchFamily="34" charset="0"/>
              </a:rPr>
              <a:t>COVID-19</a:t>
            </a:r>
            <a:r>
              <a:rPr lang="zh-CN" altLang="en-US" sz="2000" b="0" i="0" dirty="0">
                <a:effectLst/>
                <a:latin typeface="楷体" panose="02010609060101010101" pitchFamily="49" charset="-122"/>
                <a:ea typeface="楷体" panose="02010609060101010101" pitchFamily="49" charset="-122"/>
                <a:cs typeface="Arial" panose="020B0604020202020204" pitchFamily="34" charset="0"/>
              </a:rPr>
              <a:t>和从疫情后果中恢复的关键在于寻找创新和有效的解决方案。</a:t>
            </a:r>
            <a:endParaRPr lang="zh-CN" altLang="en-US" sz="2000" dirty="0">
              <a:latin typeface="楷体" panose="02010609060101010101" pitchFamily="49" charset="-122"/>
              <a:ea typeface="楷体" panose="02010609060101010101" pitchFamily="49" charset="-122"/>
              <a:cs typeface="Arial" panose="020B0604020202020204" pitchFamily="34" charset="0"/>
            </a:endParaRPr>
          </a:p>
        </p:txBody>
      </p:sp>
      <p:pic>
        <p:nvPicPr>
          <p:cNvPr id="2" name="图片 1">
            <a:extLst>
              <a:ext uri="{FF2B5EF4-FFF2-40B4-BE49-F238E27FC236}">
                <a16:creationId xmlns:a16="http://schemas.microsoft.com/office/drawing/2014/main" id="{0EF35240-6444-4436-FA44-BA109F08C2DE}"/>
              </a:ext>
            </a:extLst>
          </p:cNvPr>
          <p:cNvPicPr>
            <a:picLocks noChangeAspect="1"/>
          </p:cNvPicPr>
          <p:nvPr/>
        </p:nvPicPr>
        <p:blipFill>
          <a:blip r:embed="rId3"/>
          <a:stretch>
            <a:fillRect/>
          </a:stretch>
        </p:blipFill>
        <p:spPr>
          <a:xfrm>
            <a:off x="2253343" y="3895790"/>
            <a:ext cx="3708704" cy="1674417"/>
          </a:xfrm>
          <a:prstGeom prst="rect">
            <a:avLst/>
          </a:prstGeom>
        </p:spPr>
      </p:pic>
      <p:pic>
        <p:nvPicPr>
          <p:cNvPr id="3" name="图片 2">
            <a:extLst>
              <a:ext uri="{FF2B5EF4-FFF2-40B4-BE49-F238E27FC236}">
                <a16:creationId xmlns:a16="http://schemas.microsoft.com/office/drawing/2014/main" id="{2E4403B9-24B3-DB05-305F-572EDA0E220B}"/>
              </a:ext>
            </a:extLst>
          </p:cNvPr>
          <p:cNvPicPr>
            <a:picLocks noChangeAspect="1"/>
          </p:cNvPicPr>
          <p:nvPr/>
        </p:nvPicPr>
        <p:blipFill>
          <a:blip r:embed="rId4"/>
          <a:stretch>
            <a:fillRect/>
          </a:stretch>
        </p:blipFill>
        <p:spPr>
          <a:xfrm>
            <a:off x="6198709" y="3895790"/>
            <a:ext cx="3674938" cy="1674417"/>
          </a:xfrm>
          <a:prstGeom prst="rect">
            <a:avLst/>
          </a:prstGeom>
        </p:spPr>
      </p:pic>
      <p:sp>
        <p:nvSpPr>
          <p:cNvPr id="7" name="文本框 6">
            <a:extLst>
              <a:ext uri="{FF2B5EF4-FFF2-40B4-BE49-F238E27FC236}">
                <a16:creationId xmlns:a16="http://schemas.microsoft.com/office/drawing/2014/main" id="{180D29EA-26C0-FD38-F3C0-DD466394F95B}"/>
              </a:ext>
            </a:extLst>
          </p:cNvPr>
          <p:cNvSpPr txBox="1"/>
          <p:nvPr/>
        </p:nvSpPr>
        <p:spPr>
          <a:xfrm>
            <a:off x="1564238" y="3149369"/>
            <a:ext cx="9639528" cy="646331"/>
          </a:xfrm>
          <a:prstGeom prst="rect">
            <a:avLst/>
          </a:prstGeom>
          <a:noFill/>
        </p:spPr>
        <p:txBody>
          <a:bodyPr wrap="square">
            <a:spAutoFit/>
          </a:bodyPr>
          <a:lstStyle/>
          <a:p>
            <a:r>
              <a:rPr lang="zh-CN" altLang="en-US" b="0" i="0" dirty="0">
                <a:effectLst/>
                <a:latin typeface="楷体" panose="02010609060101010101" pitchFamily="49" charset="-122"/>
                <a:ea typeface="楷体" panose="02010609060101010101" pitchFamily="49" charset="-122"/>
                <a:cs typeface="Arial" panose="020B0604020202020204" pitchFamily="34" charset="0"/>
              </a:rPr>
              <a:t>南澳大利亚大学和总部位于加拿大的无人机技术公司</a:t>
            </a:r>
            <a:r>
              <a:rPr lang="en-US" altLang="zh-CN" b="0" i="0" dirty="0" err="1">
                <a:effectLst/>
                <a:latin typeface="楷体" panose="02010609060101010101" pitchFamily="49" charset="-122"/>
                <a:ea typeface="楷体" panose="02010609060101010101" pitchFamily="49" charset="-122"/>
                <a:cs typeface="Arial" panose="020B0604020202020204" pitchFamily="34" charset="0"/>
              </a:rPr>
              <a:t>Draganfly</a:t>
            </a:r>
            <a:r>
              <a:rPr lang="en-US" altLang="zh-CN" b="0" i="0" dirty="0">
                <a:effectLst/>
                <a:latin typeface="楷体" panose="02010609060101010101" pitchFamily="49" charset="-122"/>
                <a:ea typeface="楷体" panose="02010609060101010101" pitchFamily="49" charset="-122"/>
                <a:cs typeface="Arial" panose="020B0604020202020204" pitchFamily="34" charset="0"/>
              </a:rPr>
              <a:t> Inc</a:t>
            </a:r>
            <a:r>
              <a:rPr lang="zh-CN" altLang="en-US" b="0" i="0" dirty="0">
                <a:effectLst/>
                <a:latin typeface="楷体" panose="02010609060101010101" pitchFamily="49" charset="-122"/>
                <a:ea typeface="楷体" panose="02010609060101010101" pitchFamily="49" charset="-122"/>
                <a:cs typeface="Arial" panose="020B0604020202020204" pitchFamily="34" charset="0"/>
              </a:rPr>
              <a:t>合作开发了一个“流行病无人机”平台，该平台使用特殊的传感器和计算机视觉技术来查找患有传染性呼吸道疾病的人。</a:t>
            </a:r>
            <a:endParaRPr lang="zh-CN" altLang="en-US" sz="2000" dirty="0">
              <a:latin typeface="楷体" panose="02010609060101010101" pitchFamily="49" charset="-122"/>
              <a:ea typeface="楷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3709196106"/>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内容占位符 2">
            <a:extLst>
              <a:ext uri="{FF2B5EF4-FFF2-40B4-BE49-F238E27FC236}">
                <a16:creationId xmlns:a16="http://schemas.microsoft.com/office/drawing/2014/main" id="{2D24680A-AD29-4208-9267-C4DA598FF92C}"/>
              </a:ext>
            </a:extLst>
          </p:cNvPr>
          <p:cNvSpPr txBox="1">
            <a:spLocks/>
          </p:cNvSpPr>
          <p:nvPr/>
        </p:nvSpPr>
        <p:spPr>
          <a:xfrm>
            <a:off x="374490" y="1706676"/>
            <a:ext cx="11016259" cy="5599369"/>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2000" dirty="0">
              <a:latin typeface="Arial" panose="020B0604020202020204" pitchFamily="34" charset="0"/>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47549" y="6931093"/>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8</a:t>
            </a:fld>
            <a:endParaRPr lang="zh-CN" altLang="en-US" dirty="0"/>
          </a:p>
        </p:txBody>
      </p:sp>
      <p:sp>
        <p:nvSpPr>
          <p:cNvPr id="26" name="矩形 25">
            <a:extLst>
              <a:ext uri="{FF2B5EF4-FFF2-40B4-BE49-F238E27FC236}">
                <a16:creationId xmlns:a16="http://schemas.microsoft.com/office/drawing/2014/main" id="{948AA446-F37E-470F-B199-FFDE39DC8809}"/>
              </a:ext>
            </a:extLst>
          </p:cNvPr>
          <p:cNvSpPr/>
          <p:nvPr/>
        </p:nvSpPr>
        <p:spPr>
          <a:xfrm>
            <a:off x="0" y="0"/>
            <a:ext cx="12192000" cy="644691"/>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6" name="矩形 15">
            <a:extLst>
              <a:ext uri="{FF2B5EF4-FFF2-40B4-BE49-F238E27FC236}">
                <a16:creationId xmlns:a16="http://schemas.microsoft.com/office/drawing/2014/main" id="{0DF7E05B-AB56-470F-8711-2D23BE2B62F6}"/>
              </a:ext>
            </a:extLst>
          </p:cNvPr>
          <p:cNvSpPr/>
          <p:nvPr/>
        </p:nvSpPr>
        <p:spPr>
          <a:xfrm>
            <a:off x="4288867" y="3257486"/>
            <a:ext cx="7101881" cy="369332"/>
          </a:xfrm>
          <a:prstGeom prst="rect">
            <a:avLst/>
          </a:prstGeom>
        </p:spPr>
        <p:txBody>
          <a:bodyPr wrap="square">
            <a:spAutoFit/>
          </a:bodyPr>
          <a:lstStyle/>
          <a:p>
            <a:pPr marL="285750" indent="-285750">
              <a:buFont typeface="Wingdings" panose="05000000000000000000" pitchFamily="2" charset="2"/>
              <a:buChar char="l"/>
            </a:pPr>
            <a:endParaRPr lang="zh-CN" altLang="en-US" dirty="0">
              <a:latin typeface="楷体" panose="02010609060101010101" pitchFamily="49" charset="-122"/>
              <a:ea typeface="楷体" panose="02010609060101010101" pitchFamily="49" charset="-122"/>
            </a:endParaRPr>
          </a:p>
        </p:txBody>
      </p:sp>
      <p:sp>
        <p:nvSpPr>
          <p:cNvPr id="9" name="矩形 8">
            <a:extLst>
              <a:ext uri="{FF2B5EF4-FFF2-40B4-BE49-F238E27FC236}">
                <a16:creationId xmlns:a16="http://schemas.microsoft.com/office/drawing/2014/main" id="{956D35B9-B03C-443D-817C-960A8D445B92}"/>
              </a:ext>
            </a:extLst>
          </p:cNvPr>
          <p:cNvSpPr/>
          <p:nvPr/>
        </p:nvSpPr>
        <p:spPr>
          <a:xfrm>
            <a:off x="480457" y="1334652"/>
            <a:ext cx="11818961" cy="1015663"/>
          </a:xfrm>
          <a:prstGeom prst="rect">
            <a:avLst/>
          </a:prstGeom>
        </p:spPr>
        <p:txBody>
          <a:bodyPr wrap="square">
            <a:spAutoFit/>
          </a:bodyPr>
          <a:lstStyle/>
          <a:p>
            <a:r>
              <a:rPr lang="zh-CN" altLang="en-US" sz="2000" dirty="0">
                <a:latin typeface="Arial" panose="020B0604020202020204" pitchFamily="34" charset="0"/>
                <a:ea typeface="华文楷体" panose="02010600040101010101" pitchFamily="2" charset="-122"/>
                <a:cs typeface="Arial" panose="020B0604020202020204" pitchFamily="34" charset="0"/>
              </a:rPr>
              <a:t>牛顿在伦敦大瘟疫期间为他的开创性科学发现奠定了基础，对经典物理学和许多其他领域产生了深远的影响。牛顿的经历在 </a:t>
            </a:r>
            <a:r>
              <a:rPr lang="en-US" altLang="zh-CN" sz="2000" dirty="0">
                <a:latin typeface="Arial" panose="020B0604020202020204" pitchFamily="34" charset="0"/>
                <a:ea typeface="华文楷体" panose="02010600040101010101" pitchFamily="2" charset="-122"/>
                <a:cs typeface="Arial" panose="020B0604020202020204" pitchFamily="34" charset="0"/>
              </a:rPr>
              <a:t>2020 </a:t>
            </a:r>
            <a:r>
              <a:rPr lang="zh-CN" altLang="en-US" sz="2000" dirty="0">
                <a:latin typeface="Arial" panose="020B0604020202020204" pitchFamily="34" charset="0"/>
                <a:ea typeface="华文楷体" panose="02010600040101010101" pitchFamily="2" charset="-122"/>
                <a:cs typeface="Arial" panose="020B0604020202020204" pitchFamily="34" charset="0"/>
              </a:rPr>
              <a:t>年全球新冠肺炎爆发后被反复提出。那么，人们好奇的是，科学家会像牛顿一样在大流行病期间变得更加富有创造力吗？</a:t>
            </a:r>
            <a:endParaRPr lang="en-US" altLang="zh-CN" sz="2000" dirty="0">
              <a:latin typeface="Arial" panose="020B0604020202020204" pitchFamily="34" charset="0"/>
              <a:ea typeface="华文楷体" panose="02010600040101010101" pitchFamily="2" charset="-122"/>
              <a:cs typeface="Arial" panose="020B0604020202020204" pitchFamily="34" charset="0"/>
            </a:endParaRPr>
          </a:p>
        </p:txBody>
      </p:sp>
      <p:pic>
        <p:nvPicPr>
          <p:cNvPr id="11" name="图片 10">
            <a:extLst>
              <a:ext uri="{FF2B5EF4-FFF2-40B4-BE49-F238E27FC236}">
                <a16:creationId xmlns:a16="http://schemas.microsoft.com/office/drawing/2014/main" id="{AA74D750-F5FE-4045-A850-5022965E96EF}"/>
              </a:ext>
            </a:extLst>
          </p:cNvPr>
          <p:cNvPicPr>
            <a:picLocks noChangeAspect="1"/>
          </p:cNvPicPr>
          <p:nvPr/>
        </p:nvPicPr>
        <p:blipFill>
          <a:blip r:embed="rId3"/>
          <a:stretch>
            <a:fillRect/>
          </a:stretch>
        </p:blipFill>
        <p:spPr>
          <a:xfrm>
            <a:off x="542932" y="2612894"/>
            <a:ext cx="5107729" cy="3311511"/>
          </a:xfrm>
          <a:prstGeom prst="rect">
            <a:avLst/>
          </a:prstGeom>
        </p:spPr>
      </p:pic>
      <p:pic>
        <p:nvPicPr>
          <p:cNvPr id="15" name="图片 14">
            <a:extLst>
              <a:ext uri="{FF2B5EF4-FFF2-40B4-BE49-F238E27FC236}">
                <a16:creationId xmlns:a16="http://schemas.microsoft.com/office/drawing/2014/main" id="{2EE96EAA-B19D-4E90-B0FD-7B2BB38CA39D}"/>
              </a:ext>
            </a:extLst>
          </p:cNvPr>
          <p:cNvPicPr>
            <a:picLocks noChangeAspect="1"/>
          </p:cNvPicPr>
          <p:nvPr/>
        </p:nvPicPr>
        <p:blipFill>
          <a:blip r:embed="rId4"/>
          <a:stretch>
            <a:fillRect/>
          </a:stretch>
        </p:blipFill>
        <p:spPr>
          <a:xfrm>
            <a:off x="5963654" y="2612894"/>
            <a:ext cx="5731042" cy="3311511"/>
          </a:xfrm>
          <a:prstGeom prst="rect">
            <a:avLst/>
          </a:prstGeom>
        </p:spPr>
      </p:pic>
    </p:spTree>
    <p:extLst>
      <p:ext uri="{BB962C8B-B14F-4D97-AF65-F5344CB8AC3E}">
        <p14:creationId xmlns:p14="http://schemas.microsoft.com/office/powerpoint/2010/main" val="946400758"/>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3658B07-C375-49CA-8772-5463F941BC2B}"/>
              </a:ext>
            </a:extLst>
          </p:cNvPr>
          <p:cNvSpPr/>
          <p:nvPr/>
        </p:nvSpPr>
        <p:spPr>
          <a:xfrm>
            <a:off x="0" y="2"/>
            <a:ext cx="12600000" cy="73791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Arial" panose="020B0604020202020204" pitchFamily="34" charset="0"/>
              <a:ea typeface="宋体" panose="02010600030101010101" pitchFamily="2" charset="-122"/>
              <a:cs typeface="Arial" panose="020B0604020202020204" pitchFamily="34" charset="0"/>
            </a:endParaRPr>
          </a:p>
        </p:txBody>
      </p:sp>
      <p:sp>
        <p:nvSpPr>
          <p:cNvPr id="8" name="内容占位符 2">
            <a:extLst>
              <a:ext uri="{FF2B5EF4-FFF2-40B4-BE49-F238E27FC236}">
                <a16:creationId xmlns:a16="http://schemas.microsoft.com/office/drawing/2014/main" id="{2D24680A-AD29-4208-9267-C4DA598FF92C}"/>
              </a:ext>
            </a:extLst>
          </p:cNvPr>
          <p:cNvSpPr txBox="1">
            <a:spLocks/>
          </p:cNvSpPr>
          <p:nvPr/>
        </p:nvSpPr>
        <p:spPr>
          <a:xfrm>
            <a:off x="876299" y="1666220"/>
            <a:ext cx="7058945" cy="5599369"/>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2000" dirty="0">
              <a:latin typeface="Arial" panose="020B0604020202020204" pitchFamily="34" charset="0"/>
              <a:cs typeface="Arial" panose="020B0604020202020204" pitchFamily="34" charset="0"/>
            </a:endParaRPr>
          </a:p>
        </p:txBody>
      </p:sp>
      <p:sp>
        <p:nvSpPr>
          <p:cNvPr id="13" name="Slide Number Placeholder 9">
            <a:extLst>
              <a:ext uri="{FF2B5EF4-FFF2-40B4-BE49-F238E27FC236}">
                <a16:creationId xmlns:a16="http://schemas.microsoft.com/office/drawing/2014/main" id="{385254BA-051C-4AB9-8005-6E39C23EAA1E}"/>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x-non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pPr/>
              <a:t>9</a:t>
            </a:fld>
            <a:endParaRPr lang="zh-CN" altLang="en-US" dirty="0"/>
          </a:p>
        </p:txBody>
      </p:sp>
      <p:sp>
        <p:nvSpPr>
          <p:cNvPr id="4" name="文本框 3">
            <a:extLst>
              <a:ext uri="{FF2B5EF4-FFF2-40B4-BE49-F238E27FC236}">
                <a16:creationId xmlns:a16="http://schemas.microsoft.com/office/drawing/2014/main" id="{860D0BB6-23AF-6C33-9015-49A89B30C13B}"/>
              </a:ext>
            </a:extLst>
          </p:cNvPr>
          <p:cNvSpPr txBox="1"/>
          <p:nvPr/>
        </p:nvSpPr>
        <p:spPr>
          <a:xfrm>
            <a:off x="437321" y="5644663"/>
            <a:ext cx="11813367" cy="1015663"/>
          </a:xfrm>
          <a:prstGeom prst="rect">
            <a:avLst/>
          </a:prstGeom>
          <a:noFill/>
        </p:spPr>
        <p:txBody>
          <a:bodyPr wrap="square">
            <a:spAutoFit/>
          </a:bodyPr>
          <a:lstStyle/>
          <a:p>
            <a:r>
              <a:rPr lang="zh-CN" altLang="en-US" sz="2000" b="1" i="0" dirty="0">
                <a:solidFill>
                  <a:schemeClr val="accent1"/>
                </a:solidFill>
                <a:effectLst/>
                <a:latin typeface="楷体" panose="02010609060101010101" pitchFamily="49" charset="-122"/>
                <a:ea typeface="楷体" panose="02010609060101010101" pitchFamily="49" charset="-122"/>
                <a:cs typeface="Arial" panose="020B0604020202020204" pitchFamily="34" charset="0"/>
              </a:rPr>
              <a:t>为了探究大流行病期间，科学新颖性的演化，以及科学新颖性演化的机制，本研究尝试解决以下问题：</a:t>
            </a:r>
          </a:p>
          <a:p>
            <a:endParaRPr lang="zh-CN" altLang="en-US" sz="2000" b="1" i="0" dirty="0">
              <a:solidFill>
                <a:schemeClr val="accent1"/>
              </a:solidFill>
              <a:effectLst/>
              <a:latin typeface="楷体" panose="02010609060101010101" pitchFamily="49" charset="-122"/>
              <a:ea typeface="楷体" panose="02010609060101010101" pitchFamily="49" charset="-122"/>
              <a:cs typeface="Arial" panose="020B0604020202020204" pitchFamily="34" charset="0"/>
            </a:endParaRPr>
          </a:p>
          <a:p>
            <a:r>
              <a:rPr lang="en-US" altLang="zh-CN" sz="2000" b="1" dirty="0">
                <a:solidFill>
                  <a:schemeClr val="accent1"/>
                </a:solidFill>
                <a:latin typeface="楷体" panose="02010609060101010101" pitchFamily="49" charset="-122"/>
                <a:ea typeface="楷体" panose="02010609060101010101" pitchFamily="49" charset="-122"/>
                <a:cs typeface="Arial" panose="020B0604020202020204" pitchFamily="34" charset="0"/>
              </a:rPr>
              <a:t>RQ1:</a:t>
            </a:r>
            <a:r>
              <a:rPr lang="zh-CN" altLang="en-US" sz="2000" b="1" dirty="0">
                <a:solidFill>
                  <a:schemeClr val="accent1"/>
                </a:solidFill>
                <a:latin typeface="楷体" panose="02010609060101010101" pitchFamily="49" charset="-122"/>
                <a:ea typeface="楷体" panose="02010609060101010101" pitchFamily="49" charset="-122"/>
                <a:cs typeface="Arial" panose="020B0604020202020204" pitchFamily="34" charset="0"/>
              </a:rPr>
              <a:t> </a:t>
            </a:r>
            <a:r>
              <a:rPr lang="zh-CN" altLang="en-US" sz="2000" b="1" i="0" dirty="0">
                <a:solidFill>
                  <a:schemeClr val="accent1"/>
                </a:solidFill>
                <a:effectLst/>
                <a:latin typeface="楷体" panose="02010609060101010101" pitchFamily="49" charset="-122"/>
                <a:ea typeface="楷体" panose="02010609060101010101" pitchFamily="49" charset="-122"/>
                <a:cs typeface="Arial" panose="020B0604020202020204" pitchFamily="34" charset="0"/>
              </a:rPr>
              <a:t>疫情期间，科学新颖性是如何演变的？</a:t>
            </a:r>
            <a:endParaRPr lang="en-US" altLang="zh-CN" dirty="0">
              <a:solidFill>
                <a:schemeClr val="accent1"/>
              </a:solidFill>
              <a:latin typeface="楷体" panose="02010609060101010101" pitchFamily="49" charset="-122"/>
              <a:ea typeface="楷体" panose="02010609060101010101" pitchFamily="49" charset="-122"/>
              <a:cs typeface="Arial" panose="020B0604020202020204" pitchFamily="34" charset="0"/>
            </a:endParaRPr>
          </a:p>
        </p:txBody>
      </p:sp>
      <p:sp>
        <p:nvSpPr>
          <p:cNvPr id="9" name="文本框 8">
            <a:extLst>
              <a:ext uri="{FF2B5EF4-FFF2-40B4-BE49-F238E27FC236}">
                <a16:creationId xmlns:a16="http://schemas.microsoft.com/office/drawing/2014/main" id="{B8EB2671-6086-44C0-A420-9EF7A48B63BE}"/>
              </a:ext>
            </a:extLst>
          </p:cNvPr>
          <p:cNvSpPr txBox="1"/>
          <p:nvPr/>
        </p:nvSpPr>
        <p:spPr>
          <a:xfrm>
            <a:off x="2366772" y="1142381"/>
            <a:ext cx="8106231"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b="1" dirty="0">
                <a:latin typeface="楷体" panose="02010609060101010101" pitchFamily="49" charset="-122"/>
                <a:ea typeface="楷体" panose="02010609060101010101" pitchFamily="49" charset="-122"/>
                <a:cs typeface="Arial" panose="020B0604020202020204" pitchFamily="34" charset="0"/>
              </a:rPr>
              <a:t>新冠疫情对科学的负面影响 </a:t>
            </a:r>
            <a:r>
              <a:rPr lang="en-US" altLang="zh-CN" sz="3200" b="1" dirty="0">
                <a:latin typeface="Arial" panose="020B0604020202020204" pitchFamily="34" charset="0"/>
                <a:cs typeface="Arial" panose="020B0604020202020204" pitchFamily="34" charset="0"/>
              </a:rPr>
              <a:t>vs </a:t>
            </a:r>
            <a:r>
              <a:rPr lang="zh-CN" altLang="en-US" sz="2000" b="1" dirty="0">
                <a:latin typeface="楷体" panose="02010609060101010101" pitchFamily="49" charset="-122"/>
                <a:ea typeface="楷体" panose="02010609060101010101" pitchFamily="49" charset="-122"/>
                <a:cs typeface="Arial" panose="020B0604020202020204" pitchFamily="34" charset="0"/>
              </a:rPr>
              <a:t>疫情期间快速涌现了创新性的发明</a:t>
            </a:r>
            <a:endParaRPr lang="zh-CN" altLang="en-US" sz="1800" dirty="0">
              <a:latin typeface="楷体" panose="02010609060101010101" pitchFamily="49" charset="-122"/>
              <a:ea typeface="楷体" panose="02010609060101010101" pitchFamily="49" charset="-122"/>
              <a:cs typeface="Arial" panose="020B0604020202020204" pitchFamily="34" charset="0"/>
            </a:endParaRPr>
          </a:p>
        </p:txBody>
      </p:sp>
      <p:sp>
        <p:nvSpPr>
          <p:cNvPr id="10" name="箭头: 下 9">
            <a:extLst>
              <a:ext uri="{FF2B5EF4-FFF2-40B4-BE49-F238E27FC236}">
                <a16:creationId xmlns:a16="http://schemas.microsoft.com/office/drawing/2014/main" id="{4E04A911-9FDE-790F-D086-91E25FEBE533}"/>
              </a:ext>
            </a:extLst>
          </p:cNvPr>
          <p:cNvSpPr/>
          <p:nvPr/>
        </p:nvSpPr>
        <p:spPr>
          <a:xfrm>
            <a:off x="5726686" y="4243761"/>
            <a:ext cx="573314" cy="921658"/>
          </a:xfrm>
          <a:prstGeom prst="downArrow">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DA909664-FC1E-E342-BAF5-14F3000433BD}"/>
              </a:ext>
            </a:extLst>
          </p:cNvPr>
          <p:cNvSpPr txBox="1"/>
          <p:nvPr/>
        </p:nvSpPr>
        <p:spPr>
          <a:xfrm>
            <a:off x="924456" y="1854930"/>
            <a:ext cx="10542737" cy="1477328"/>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latin typeface="楷体" panose="02010609060101010101" pitchFamily="49" charset="-122"/>
                <a:ea typeface="楷体" panose="02010609060101010101" pitchFamily="49" charset="-122"/>
                <a:cs typeface="Arial" panose="020B0604020202020204" pitchFamily="34" charset="0"/>
              </a:rPr>
              <a:t>有大量研究证据表明，新冠病毒的发生从多个方面对科学家的研究工作产生了不利影响，这些不利因素可能会降低科学家的创新能力。</a:t>
            </a:r>
            <a:endParaRPr lang="en-US" altLang="zh-CN" dirty="0">
              <a:latin typeface="楷体" panose="02010609060101010101" pitchFamily="49" charset="-122"/>
              <a:ea typeface="楷体" panose="02010609060101010101" pitchFamily="49" charset="-122"/>
              <a:cs typeface="Arial" panose="020B0604020202020204" pitchFamily="34" charset="0"/>
            </a:endParaRPr>
          </a:p>
          <a:p>
            <a:pPr marL="285750" indent="-285750">
              <a:buFont typeface="Wingdings" panose="05000000000000000000" pitchFamily="2" charset="2"/>
              <a:buChar char="l"/>
            </a:pPr>
            <a:endParaRPr lang="en-US" altLang="zh-CN" dirty="0">
              <a:latin typeface="楷体" panose="02010609060101010101" pitchFamily="49" charset="-122"/>
              <a:ea typeface="楷体" panose="02010609060101010101" pitchFamily="49" charset="-122"/>
              <a:cs typeface="Arial" panose="020B0604020202020204" pitchFamily="34" charset="0"/>
            </a:endParaRPr>
          </a:p>
          <a:p>
            <a:pPr marL="285750" indent="-285750">
              <a:buFont typeface="Wingdings" panose="05000000000000000000" pitchFamily="2" charset="2"/>
              <a:buChar char="l"/>
            </a:pPr>
            <a:r>
              <a:rPr lang="zh-CN" altLang="en-US" dirty="0">
                <a:latin typeface="楷体" panose="02010609060101010101" pitchFamily="49" charset="-122"/>
                <a:ea typeface="楷体" panose="02010609060101010101" pitchFamily="49" charset="-122"/>
                <a:cs typeface="Arial" panose="020B0604020202020204" pitchFamily="34" charset="0"/>
              </a:rPr>
              <a:t>一些人认为由于面对前所未有的挑战，以及迫切需要找到克服疫情的办法，因此疫情也可能成为创新的驱动力。疫苗的快速研发说明了新冠肺炎可能驱动创新。</a:t>
            </a:r>
          </a:p>
        </p:txBody>
      </p:sp>
      <p:pic>
        <p:nvPicPr>
          <p:cNvPr id="12" name="图片 11">
            <a:extLst>
              <a:ext uri="{FF2B5EF4-FFF2-40B4-BE49-F238E27FC236}">
                <a16:creationId xmlns:a16="http://schemas.microsoft.com/office/drawing/2014/main" id="{0356EAE1-04DC-8386-F2A0-4574ABA26AD1}"/>
              </a:ext>
            </a:extLst>
          </p:cNvPr>
          <p:cNvPicPr>
            <a:picLocks noChangeAspect="1"/>
          </p:cNvPicPr>
          <p:nvPr/>
        </p:nvPicPr>
        <p:blipFill>
          <a:blip r:embed="rId3"/>
          <a:stretch>
            <a:fillRect/>
          </a:stretch>
        </p:blipFill>
        <p:spPr>
          <a:xfrm>
            <a:off x="7404670" y="3587805"/>
            <a:ext cx="2832003" cy="1636388"/>
          </a:xfrm>
          <a:prstGeom prst="rect">
            <a:avLst/>
          </a:prstGeom>
        </p:spPr>
      </p:pic>
      <p:pic>
        <p:nvPicPr>
          <p:cNvPr id="14" name="图片 13">
            <a:extLst>
              <a:ext uri="{FF2B5EF4-FFF2-40B4-BE49-F238E27FC236}">
                <a16:creationId xmlns:a16="http://schemas.microsoft.com/office/drawing/2014/main" id="{528D67AE-916A-1C45-A1BE-CB89BDDD01DA}"/>
              </a:ext>
            </a:extLst>
          </p:cNvPr>
          <p:cNvPicPr>
            <a:picLocks noChangeAspect="1"/>
          </p:cNvPicPr>
          <p:nvPr/>
        </p:nvPicPr>
        <p:blipFill>
          <a:blip r:embed="rId4"/>
          <a:stretch>
            <a:fillRect/>
          </a:stretch>
        </p:blipFill>
        <p:spPr>
          <a:xfrm>
            <a:off x="2075715" y="3391558"/>
            <a:ext cx="2451555" cy="1920142"/>
          </a:xfrm>
          <a:prstGeom prst="rect">
            <a:avLst/>
          </a:prstGeom>
        </p:spPr>
      </p:pic>
    </p:spTree>
    <p:extLst>
      <p:ext uri="{BB962C8B-B14F-4D97-AF65-F5344CB8AC3E}">
        <p14:creationId xmlns:p14="http://schemas.microsoft.com/office/powerpoint/2010/main" val="4270273201"/>
      </p:ext>
    </p:extLst>
  </p:cSld>
  <p:clrMapOvr>
    <a:masterClrMapping/>
  </p:clrMapOvr>
  <mc:AlternateContent xmlns:mc="http://schemas.openxmlformats.org/markup-compatibility/2006" xmlns:p14="http://schemas.microsoft.com/office/powerpoint/2010/main">
    <mc:Choice Requires="p14">
      <p:transition spd="slow" p14:dur="2000" advTm="64876"/>
    </mc:Choice>
    <mc:Fallback xmlns="">
      <p:transition spd="slow" advTm="64876"/>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871</TotalTime>
  <Words>2009</Words>
  <Application>Microsoft Office PowerPoint</Application>
  <PresentationFormat>宽屏</PresentationFormat>
  <Paragraphs>140</Paragraphs>
  <Slides>20</Slides>
  <Notes>19</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20</vt:i4>
      </vt:variant>
    </vt:vector>
  </HeadingPairs>
  <TitlesOfParts>
    <vt:vector size="30" baseType="lpstr">
      <vt:lpstr>AdvOT569473da</vt:lpstr>
      <vt:lpstr>等线</vt:lpstr>
      <vt:lpstr>等线 Light</vt:lpstr>
      <vt:lpstr>楷体</vt:lpstr>
      <vt:lpstr>Arial</vt:lpstr>
      <vt:lpstr>Georgia</vt:lpstr>
      <vt:lpstr>Roboto Light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Meijun Liu</dc:creator>
  <cp:lastModifiedBy>Meijun Liu</cp:lastModifiedBy>
  <cp:revision>23</cp:revision>
  <cp:lastPrinted>2023-07-02T12:55:29Z</cp:lastPrinted>
  <dcterms:created xsi:type="dcterms:W3CDTF">2023-05-05T04:10:43Z</dcterms:created>
  <dcterms:modified xsi:type="dcterms:W3CDTF">2023-07-12T23:25:23Z</dcterms:modified>
</cp:coreProperties>
</file>

<file path=docProps/thumbnail.jpeg>
</file>